
<file path=[Content_Types].xml><?xml version="1.0" encoding="utf-8"?>
<Types xmlns="http://schemas.openxmlformats.org/package/2006/content-types">
  <Default Extension="xml" ContentType="application/xml"/>
  <Default Extension="jpeg" ContentType="image/jpeg"/>
  <Default Extension="tif" ContentType="image/tiff"/>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67" r:id="rId2"/>
    <p:sldId id="268" r:id="rId3"/>
    <p:sldId id="270" r:id="rId4"/>
    <p:sldId id="260" r:id="rId5"/>
    <p:sldId id="261" r:id="rId6"/>
    <p:sldId id="271" r:id="rId7"/>
    <p:sldId id="266" r:id="rId8"/>
  </p:sldIdLst>
  <p:sldSz cx="18288000" cy="13716000"/>
  <p:notesSz cx="6858000" cy="9144000"/>
  <p:defaultText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p15:clr>
            <a:srgbClr val="A4A3A4"/>
          </p15:clr>
        </p15:guide>
        <p15:guide id="2" pos="57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1CE5"/>
    <a:srgbClr val="E2638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22"/>
    <p:restoredTop sz="85762" autoAdjust="0"/>
  </p:normalViewPr>
  <p:slideViewPr>
    <p:cSldViewPr snapToGrid="0" snapToObjects="1">
      <p:cViewPr varScale="1">
        <p:scale>
          <a:sx n="67" d="100"/>
          <a:sy n="67" d="100"/>
        </p:scale>
        <p:origin x="944" y="176"/>
      </p:cViewPr>
      <p:guideLst>
        <p:guide orient="horz" pos="4320"/>
        <p:guide pos="57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s>
</file>

<file path=ppt/media/image12.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7EA4DE-C375-F94D-9E27-AF8F7A373BD0}" type="datetimeFigureOut">
              <a:rPr lang="en-US" smtClean="0"/>
              <a:t>3/18/18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6DEE541-4DDD-D942-BFEC-9A209254C945}" type="slidenum">
              <a:rPr lang="en-US" smtClean="0"/>
              <a:t>‹#›</a:t>
            </a:fld>
            <a:endParaRPr lang="en-US"/>
          </a:p>
        </p:txBody>
      </p:sp>
    </p:spTree>
    <p:extLst>
      <p:ext uri="{BB962C8B-B14F-4D97-AF65-F5344CB8AC3E}">
        <p14:creationId xmlns:p14="http://schemas.microsoft.com/office/powerpoint/2010/main" val="1784412649"/>
      </p:ext>
    </p:extLst>
  </p:cSld>
  <p:clrMap bg1="lt1" tx1="dk1" bg2="lt2" tx2="dk2" accent1="accent1" accent2="accent2" accent3="accent3" accent4="accent4" accent5="accent5" accent6="accent6" hlink="hlink" folHlink="folHlink"/>
  <p:notesStyle>
    <a:lvl1pPr marL="0" algn="l" defTabSz="914400" rtl="0" eaLnBrk="1" latinLnBrk="0" hangingPunct="1">
      <a:defRPr sz="2400" kern="1200">
        <a:solidFill>
          <a:schemeClr val="tx1"/>
        </a:solidFill>
        <a:latin typeface="+mn-lt"/>
        <a:ea typeface="+mn-ea"/>
        <a:cs typeface="+mn-cs"/>
      </a:defRPr>
    </a:lvl1pPr>
    <a:lvl2pPr marL="914400" algn="l" defTabSz="914400" rtl="0" eaLnBrk="1" latinLnBrk="0" hangingPunct="1">
      <a:defRPr sz="2400" kern="1200">
        <a:solidFill>
          <a:schemeClr val="tx1"/>
        </a:solidFill>
        <a:latin typeface="+mn-lt"/>
        <a:ea typeface="+mn-ea"/>
        <a:cs typeface="+mn-cs"/>
      </a:defRPr>
    </a:lvl2pPr>
    <a:lvl3pPr marL="1828800" algn="l" defTabSz="914400" rtl="0" eaLnBrk="1" latinLnBrk="0" hangingPunct="1">
      <a:defRPr sz="2400" kern="1200">
        <a:solidFill>
          <a:schemeClr val="tx1"/>
        </a:solidFill>
        <a:latin typeface="+mn-lt"/>
        <a:ea typeface="+mn-ea"/>
        <a:cs typeface="+mn-cs"/>
      </a:defRPr>
    </a:lvl3pPr>
    <a:lvl4pPr marL="2743200" algn="l" defTabSz="914400" rtl="0" eaLnBrk="1" latinLnBrk="0" hangingPunct="1">
      <a:defRPr sz="2400" kern="1200">
        <a:solidFill>
          <a:schemeClr val="tx1"/>
        </a:solidFill>
        <a:latin typeface="+mn-lt"/>
        <a:ea typeface="+mn-ea"/>
        <a:cs typeface="+mn-cs"/>
      </a:defRPr>
    </a:lvl4pPr>
    <a:lvl5pPr marL="3657600" algn="l" defTabSz="914400" rtl="0" eaLnBrk="1" latinLnBrk="0" hangingPunct="1">
      <a:defRPr sz="2400" kern="1200">
        <a:solidFill>
          <a:schemeClr val="tx1"/>
        </a:solidFill>
        <a:latin typeface="+mn-lt"/>
        <a:ea typeface="+mn-ea"/>
        <a:cs typeface="+mn-cs"/>
      </a:defRPr>
    </a:lvl5pPr>
    <a:lvl6pPr marL="4572000" algn="l" defTabSz="914400" rtl="0" eaLnBrk="1" latinLnBrk="0" hangingPunct="1">
      <a:defRPr sz="2400" kern="1200">
        <a:solidFill>
          <a:schemeClr val="tx1"/>
        </a:solidFill>
        <a:latin typeface="+mn-lt"/>
        <a:ea typeface="+mn-ea"/>
        <a:cs typeface="+mn-cs"/>
      </a:defRPr>
    </a:lvl6pPr>
    <a:lvl7pPr marL="5486400" algn="l" defTabSz="914400" rtl="0" eaLnBrk="1" latinLnBrk="0" hangingPunct="1">
      <a:defRPr sz="2400" kern="1200">
        <a:solidFill>
          <a:schemeClr val="tx1"/>
        </a:solidFill>
        <a:latin typeface="+mn-lt"/>
        <a:ea typeface="+mn-ea"/>
        <a:cs typeface="+mn-cs"/>
      </a:defRPr>
    </a:lvl7pPr>
    <a:lvl8pPr marL="6400800" algn="l" defTabSz="914400" rtl="0" eaLnBrk="1" latinLnBrk="0" hangingPunct="1">
      <a:defRPr sz="2400" kern="1200">
        <a:solidFill>
          <a:schemeClr val="tx1"/>
        </a:solidFill>
        <a:latin typeface="+mn-lt"/>
        <a:ea typeface="+mn-ea"/>
        <a:cs typeface="+mn-cs"/>
      </a:defRPr>
    </a:lvl8pPr>
    <a:lvl9pPr marL="7315200" algn="l" defTabSz="914400"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1.  </a:t>
            </a:r>
            <a:r>
              <a:rPr lang="en-US" sz="2400" kern="1200" dirty="0" smtClean="0">
                <a:solidFill>
                  <a:schemeClr val="tx1"/>
                </a:solidFill>
                <a:effectLst/>
                <a:latin typeface="+mn-lt"/>
                <a:ea typeface="+mn-ea"/>
                <a:cs typeface="+mn-cs"/>
              </a:rPr>
              <a:t>Summary statistics of the ADSP whole genome sequencing (WGS) cohort. </a:t>
            </a:r>
            <a:r>
              <a:rPr lang="en-US" sz="2400" b="1" kern="1200" dirty="0" smtClean="0">
                <a:solidFill>
                  <a:schemeClr val="tx1"/>
                </a:solidFill>
                <a:effectLst/>
                <a:latin typeface="+mn-lt"/>
                <a:ea typeface="+mn-ea"/>
                <a:cs typeface="+mn-cs"/>
              </a:rPr>
              <a:t>A. </a:t>
            </a:r>
            <a:r>
              <a:rPr lang="en-US" sz="2400" kern="1200" dirty="0" smtClean="0">
                <a:solidFill>
                  <a:schemeClr val="tx1"/>
                </a:solidFill>
                <a:effectLst/>
                <a:latin typeface="+mn-lt"/>
                <a:ea typeface="+mn-ea"/>
                <a:cs typeface="+mn-cs"/>
              </a:rPr>
              <a:t>AD diagnosis for 570 individuals across 111 families. </a:t>
            </a:r>
            <a:r>
              <a:rPr lang="en-US" sz="2400" b="1" kern="1200" dirty="0" smtClean="0">
                <a:solidFill>
                  <a:schemeClr val="tx1"/>
                </a:solidFill>
                <a:effectLst/>
                <a:latin typeface="+mn-lt"/>
                <a:ea typeface="+mn-ea"/>
                <a:cs typeface="+mn-cs"/>
              </a:rPr>
              <a:t>B.</a:t>
            </a:r>
            <a:r>
              <a:rPr lang="en-US" sz="2400" kern="1200" dirty="0" smtClean="0">
                <a:solidFill>
                  <a:schemeClr val="tx1"/>
                </a:solidFill>
                <a:effectLst/>
                <a:latin typeface="+mn-lt"/>
                <a:ea typeface="+mn-ea"/>
                <a:cs typeface="+mn-cs"/>
              </a:rPr>
              <a:t> APOE allele-type composition. </a:t>
            </a:r>
            <a:r>
              <a:rPr lang="en-US" sz="2400" b="1" kern="1200" dirty="0" smtClean="0">
                <a:solidFill>
                  <a:schemeClr val="tx1"/>
                </a:solidFill>
                <a:effectLst/>
                <a:latin typeface="+mn-lt"/>
                <a:ea typeface="+mn-ea"/>
                <a:cs typeface="+mn-cs"/>
              </a:rPr>
              <a:t>C. </a:t>
            </a:r>
            <a:r>
              <a:rPr lang="en-US" sz="2400" kern="1200" dirty="0" smtClean="0">
                <a:solidFill>
                  <a:schemeClr val="tx1"/>
                </a:solidFill>
                <a:effectLst/>
                <a:latin typeface="+mn-lt"/>
                <a:ea typeface="+mn-ea"/>
                <a:cs typeface="+mn-cs"/>
              </a:rPr>
              <a:t>Age distributions of individuals in each AD diagnostic category (left), sex composition in each category (middle), and </a:t>
            </a:r>
            <a:r>
              <a:rPr lang="en-US" sz="2400" i="1" kern="1200" dirty="0" smtClean="0">
                <a:solidFill>
                  <a:schemeClr val="tx1"/>
                </a:solidFill>
                <a:effectLst/>
                <a:latin typeface="+mn-lt"/>
                <a:ea typeface="+mn-ea"/>
                <a:cs typeface="+mn-cs"/>
              </a:rPr>
              <a:t>APOE</a:t>
            </a:r>
            <a:r>
              <a:rPr lang="en-US" sz="2400" kern="1200" dirty="0" smtClean="0">
                <a:solidFill>
                  <a:schemeClr val="tx1"/>
                </a:solidFill>
                <a:effectLst/>
                <a:latin typeface="+mn-lt"/>
                <a:ea typeface="+mn-ea"/>
                <a:cs typeface="+mn-cs"/>
              </a:rPr>
              <a:t> allele-type composition in each category (right).</a:t>
            </a:r>
            <a:r>
              <a:rPr lang="en-US" dirty="0" smtClean="0">
                <a:effectLst/>
              </a:rPr>
              <a:t> </a:t>
            </a:r>
            <a:endParaRPr lang="en-US" sz="2400" baseline="0" dirty="0" smtClean="0">
              <a:latin typeface="Helvetica"/>
              <a:cs typeface="Helvetica"/>
            </a:endParaRPr>
          </a:p>
        </p:txBody>
      </p:sp>
      <p:sp>
        <p:nvSpPr>
          <p:cNvPr id="4" name="Slide Number Placeholder 3"/>
          <p:cNvSpPr>
            <a:spLocks noGrp="1"/>
          </p:cNvSpPr>
          <p:nvPr>
            <p:ph type="sldNum" sz="quarter" idx="10"/>
          </p:nvPr>
        </p:nvSpPr>
        <p:spPr/>
        <p:txBody>
          <a:bodyPr/>
          <a:lstStyle/>
          <a:p>
            <a:fld id="{E6DEE541-4DDD-D942-BFEC-9A209254C945}" type="slidenum">
              <a:rPr lang="en-US" smtClean="0"/>
              <a:t>1</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b="1" kern="1200" dirty="0" smtClean="0">
                    <a:solidFill>
                      <a:schemeClr val="tx1"/>
                    </a:solidFill>
                    <a:effectLst/>
                    <a:latin typeface="+mn-lt"/>
                    <a:ea typeface="+mn-ea"/>
                    <a:cs typeface="+mn-cs"/>
                  </a:rPr>
                  <a:t>Figure 2.  </a:t>
                </a:r>
                <a:r>
                  <a:rPr lang="en-US" sz="2400" kern="1200" dirty="0">
                    <a:solidFill>
                      <a:schemeClr val="tx1"/>
                    </a:solidFill>
                    <a:effectLst/>
                    <a:latin typeface="+mn-lt"/>
                    <a:ea typeface="+mn-ea"/>
                    <a:cs typeface="+mn-cs"/>
                  </a:rPr>
                  <a:t>Bayes-GLMM estimation of model parameters by MCMC</a:t>
                </a:r>
                <a:r>
                  <a:rPr lang="en-US" sz="2400" b="1" kern="1200" dirty="0">
                    <a:solidFill>
                      <a:schemeClr val="tx1"/>
                    </a:solidFill>
                    <a:effectLst/>
                    <a:latin typeface="+mn-lt"/>
                    <a:ea typeface="+mn-ea"/>
                    <a:cs typeface="+mn-cs"/>
                  </a:rPr>
                  <a:t> </a:t>
                </a:r>
                <a:r>
                  <a:rPr lang="en-US" sz="2400" kern="1200" dirty="0">
                    <a:solidFill>
                      <a:schemeClr val="tx1"/>
                    </a:solidFill>
                    <a:effectLst/>
                    <a:latin typeface="+mn-lt"/>
                    <a:ea typeface="+mn-ea"/>
                    <a:cs typeface="+mn-cs"/>
                  </a:rPr>
                  <a:t>sampling of GLMM. Areas shown are 95% HPD (highest posterior density). </a:t>
                </a:r>
                <a:r>
                  <a:rPr lang="en-US" sz="2400" b="1" kern="1200" dirty="0">
                    <a:solidFill>
                      <a:schemeClr val="tx1"/>
                    </a:solidFill>
                    <a:effectLst/>
                    <a:latin typeface="+mn-lt"/>
                    <a:ea typeface="+mn-ea"/>
                    <a:cs typeface="+mn-cs"/>
                  </a:rPr>
                  <a:t>(A) </a:t>
                </a:r>
                <a:r>
                  <a:rPr lang="en-US" sz="2400" kern="1200" dirty="0">
                    <a:solidFill>
                      <a:schemeClr val="tx1"/>
                    </a:solidFill>
                    <a:effectLst/>
                    <a:latin typeface="+mn-lt"/>
                    <a:ea typeface="+mn-ea"/>
                    <a:cs typeface="+mn-cs"/>
                  </a:rPr>
                  <a:t>Posterior distributions of the ordered categorical model’s cut points. Convergence diagnostics </a:t>
                </a:r>
                <a14:m>
                  <m:oMath xmlns:m="http://schemas.openxmlformats.org/officeDocument/2006/math">
                    <m:acc>
                      <m:accPr>
                        <m:chr m:val="̂"/>
                        <m:ctrlPr>
                          <a:rPr lang="en-US" sz="2400" i="1" kern="1200">
                            <a:solidFill>
                              <a:schemeClr val="tx1"/>
                            </a:solidFill>
                            <a:effectLst/>
                            <a:latin typeface="Cambria Math" charset="0"/>
                            <a:ea typeface="+mn-ea"/>
                            <a:cs typeface="+mn-cs"/>
                          </a:rPr>
                        </m:ctrlPr>
                      </m:accPr>
                      <m:e>
                        <m:r>
                          <a:rPr lang="en-US" sz="2400" i="1" kern="1200">
                            <a:solidFill>
                              <a:schemeClr val="tx1"/>
                            </a:solidFill>
                            <a:effectLst/>
                            <a:latin typeface="Cambria Math" charset="0"/>
                            <a:ea typeface="+mn-ea"/>
                            <a:cs typeface="+mn-cs"/>
                          </a:rPr>
                          <m:t>𝑅</m:t>
                        </m:r>
                      </m:e>
                    </m:acc>
                  </m:oMath>
                </a14:m>
                <a:r>
                  <a:rPr lang="en-US" sz="2400" kern="1200" dirty="0">
                    <a:solidFill>
                      <a:schemeClr val="tx1"/>
                    </a:solidFill>
                    <a:effectLst/>
                    <a:latin typeface="+mn-lt"/>
                    <a:ea typeface="+mn-ea"/>
                    <a:cs typeface="+mn-cs"/>
                  </a:rPr>
                  <a:t> of cut1, cut2, and cut3 were 1.01, 1.00, and 1.03, respectively, which implies strong convergence. </a:t>
                </a:r>
                <a:r>
                  <a:rPr lang="en-US" sz="2400" b="1" kern="1200" dirty="0">
                    <a:solidFill>
                      <a:schemeClr val="tx1"/>
                    </a:solidFill>
                    <a:effectLst/>
                    <a:latin typeface="+mn-lt"/>
                    <a:ea typeface="+mn-ea"/>
                    <a:cs typeface="+mn-cs"/>
                  </a:rPr>
                  <a:t>(B)</a:t>
                </a:r>
                <a:r>
                  <a:rPr lang="en-US" sz="2400" kern="1200" dirty="0">
                    <a:solidFill>
                      <a:schemeClr val="tx1"/>
                    </a:solidFill>
                    <a:effectLst/>
                    <a:latin typeface="+mn-lt"/>
                    <a:ea typeface="+mn-ea"/>
                    <a:cs typeface="+mn-cs"/>
                  </a:rPr>
                  <a:t> Posterior distributions of the model covariate’s effect sizes: age, sex, </a:t>
                </a:r>
                <a:r>
                  <a:rPr lang="en-US" sz="2400" i="1" kern="1200" dirty="0">
                    <a:solidFill>
                      <a:schemeClr val="tx1"/>
                    </a:solidFill>
                    <a:effectLst/>
                    <a:latin typeface="+mn-lt"/>
                    <a:ea typeface="+mn-ea"/>
                    <a:cs typeface="+mn-cs"/>
                  </a:rPr>
                  <a:t>APOEε2</a:t>
                </a:r>
                <a:r>
                  <a:rPr lang="en-US" sz="2400" kern="1200" dirty="0">
                    <a:solidFill>
                      <a:schemeClr val="tx1"/>
                    </a:solidFill>
                    <a:effectLst/>
                    <a:latin typeface="+mn-lt"/>
                    <a:ea typeface="+mn-ea"/>
                    <a:cs typeface="+mn-cs"/>
                  </a:rPr>
                  <a:t> and </a:t>
                </a:r>
                <a:r>
                  <a:rPr lang="en-US" sz="2400" i="1" kern="1200" dirty="0">
                    <a:solidFill>
                      <a:schemeClr val="tx1"/>
                    </a:solidFill>
                    <a:effectLst/>
                    <a:latin typeface="+mn-lt"/>
                    <a:ea typeface="+mn-ea"/>
                    <a:cs typeface="+mn-cs"/>
                  </a:rPr>
                  <a:t>APOEε4</a:t>
                </a:r>
                <a:r>
                  <a:rPr lang="en-US" sz="2400" kern="1200" dirty="0">
                    <a:solidFill>
                      <a:schemeClr val="tx1"/>
                    </a:solidFill>
                    <a:effectLst/>
                    <a:latin typeface="+mn-lt"/>
                    <a:ea typeface="+mn-ea"/>
                    <a:cs typeface="+mn-cs"/>
                  </a:rPr>
                  <a:t>. </a:t>
                </a:r>
                <a14:m>
                  <m:oMath xmlns:m="http://schemas.openxmlformats.org/officeDocument/2006/math">
                    <m:acc>
                      <m:accPr>
                        <m:chr m:val="̂"/>
                        <m:ctrlPr>
                          <a:rPr lang="en-US" sz="2400" i="1" kern="1200">
                            <a:solidFill>
                              <a:schemeClr val="tx1"/>
                            </a:solidFill>
                            <a:effectLst/>
                            <a:latin typeface="Cambria Math" charset="0"/>
                            <a:ea typeface="+mn-ea"/>
                            <a:cs typeface="+mn-cs"/>
                          </a:rPr>
                        </m:ctrlPr>
                      </m:accPr>
                      <m:e>
                        <m:r>
                          <a:rPr lang="en-US" sz="2400" i="1" kern="1200">
                            <a:solidFill>
                              <a:schemeClr val="tx1"/>
                            </a:solidFill>
                            <a:effectLst/>
                            <a:latin typeface="Cambria Math" charset="0"/>
                            <a:ea typeface="+mn-ea"/>
                            <a:cs typeface="+mn-cs"/>
                          </a:rPr>
                          <m:t>𝑅</m:t>
                        </m:r>
                      </m:e>
                    </m:acc>
                  </m:oMath>
                </a14:m>
                <a:r>
                  <a:rPr lang="en-US" sz="2400" kern="1200" dirty="0">
                    <a:solidFill>
                      <a:schemeClr val="tx1"/>
                    </a:solidFill>
                    <a:effectLst/>
                    <a:latin typeface="+mn-lt"/>
                    <a:ea typeface="+mn-ea"/>
                    <a:cs typeface="+mn-cs"/>
                  </a:rPr>
                  <a:t> of Age, Sex, APOE/e2, and APOE/e4 were 1.00, 1.00, 1.01, and 1.00, respectively.</a:t>
                </a:r>
              </a:p>
              <a:p>
                <a:endParaRPr lang="en-US" dirty="0"/>
              </a:p>
            </p:txBody>
          </p:sp>
        </mc:Choice>
        <mc:Fallback xmlns="">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b="1" kern="1200" dirty="0" smtClean="0">
                    <a:solidFill>
                      <a:schemeClr val="tx1"/>
                    </a:solidFill>
                    <a:effectLst/>
                    <a:latin typeface="+mn-lt"/>
                    <a:ea typeface="+mn-ea"/>
                    <a:cs typeface="+mn-cs"/>
                  </a:rPr>
                  <a:t>Figure 2.  </a:t>
                </a:r>
                <a:r>
                  <a:rPr lang="en-US" sz="2400" kern="1200" dirty="0">
                    <a:solidFill>
                      <a:schemeClr val="tx1"/>
                    </a:solidFill>
                    <a:effectLst/>
                    <a:latin typeface="+mn-lt"/>
                    <a:ea typeface="+mn-ea"/>
                    <a:cs typeface="+mn-cs"/>
                  </a:rPr>
                  <a:t>Bayes-GLMM estimation of model parameters by MCMC</a:t>
                </a:r>
                <a:r>
                  <a:rPr lang="en-US" sz="2400" b="1" kern="1200" dirty="0">
                    <a:solidFill>
                      <a:schemeClr val="tx1"/>
                    </a:solidFill>
                    <a:effectLst/>
                    <a:latin typeface="+mn-lt"/>
                    <a:ea typeface="+mn-ea"/>
                    <a:cs typeface="+mn-cs"/>
                  </a:rPr>
                  <a:t> </a:t>
                </a:r>
                <a:r>
                  <a:rPr lang="en-US" sz="2400" kern="1200" dirty="0">
                    <a:solidFill>
                      <a:schemeClr val="tx1"/>
                    </a:solidFill>
                    <a:effectLst/>
                    <a:latin typeface="+mn-lt"/>
                    <a:ea typeface="+mn-ea"/>
                    <a:cs typeface="+mn-cs"/>
                  </a:rPr>
                  <a:t>sampling of GLMM. Areas shown are 95% HPD (highest posterior density). </a:t>
                </a:r>
                <a:r>
                  <a:rPr lang="en-US" sz="2400" b="1" kern="1200" dirty="0">
                    <a:solidFill>
                      <a:schemeClr val="tx1"/>
                    </a:solidFill>
                    <a:effectLst/>
                    <a:latin typeface="+mn-lt"/>
                    <a:ea typeface="+mn-ea"/>
                    <a:cs typeface="+mn-cs"/>
                  </a:rPr>
                  <a:t>(A) </a:t>
                </a:r>
                <a:r>
                  <a:rPr lang="en-US" sz="2400" kern="1200" dirty="0">
                    <a:solidFill>
                      <a:schemeClr val="tx1"/>
                    </a:solidFill>
                    <a:effectLst/>
                    <a:latin typeface="+mn-lt"/>
                    <a:ea typeface="+mn-ea"/>
                    <a:cs typeface="+mn-cs"/>
                  </a:rPr>
                  <a:t>Posterior distributions of the ordered categorical model’s cut points. Convergence diagnostics </a:t>
                </a:r>
                <a:r>
                  <a:rPr lang="en-US" sz="2400" i="0" kern="1200">
                    <a:solidFill>
                      <a:schemeClr val="tx1"/>
                    </a:solidFill>
                    <a:effectLst/>
                    <a:latin typeface="+mn-lt"/>
                    <a:ea typeface="+mn-ea"/>
                    <a:cs typeface="+mn-cs"/>
                  </a:rPr>
                  <a:t>𝑅 ̂</a:t>
                </a:r>
                <a:r>
                  <a:rPr lang="en-US" sz="2400" kern="1200" dirty="0">
                    <a:solidFill>
                      <a:schemeClr val="tx1"/>
                    </a:solidFill>
                    <a:effectLst/>
                    <a:latin typeface="+mn-lt"/>
                    <a:ea typeface="+mn-ea"/>
                    <a:cs typeface="+mn-cs"/>
                  </a:rPr>
                  <a:t> of cut1, cut2, and cut3 were 1.01, 1.00, and 1.03, respectively, which implies strong convergence. </a:t>
                </a:r>
                <a:r>
                  <a:rPr lang="en-US" sz="2400" b="1" kern="1200" dirty="0">
                    <a:solidFill>
                      <a:schemeClr val="tx1"/>
                    </a:solidFill>
                    <a:effectLst/>
                    <a:latin typeface="+mn-lt"/>
                    <a:ea typeface="+mn-ea"/>
                    <a:cs typeface="+mn-cs"/>
                  </a:rPr>
                  <a:t>(B)</a:t>
                </a:r>
                <a:r>
                  <a:rPr lang="en-US" sz="2400" kern="1200" dirty="0">
                    <a:solidFill>
                      <a:schemeClr val="tx1"/>
                    </a:solidFill>
                    <a:effectLst/>
                    <a:latin typeface="+mn-lt"/>
                    <a:ea typeface="+mn-ea"/>
                    <a:cs typeface="+mn-cs"/>
                  </a:rPr>
                  <a:t> Posterior distributions of the model covariate’s effect sizes: age, sex, </a:t>
                </a:r>
                <a:r>
                  <a:rPr lang="en-US" sz="2400" i="1" kern="1200" dirty="0">
                    <a:solidFill>
                      <a:schemeClr val="tx1"/>
                    </a:solidFill>
                    <a:effectLst/>
                    <a:latin typeface="+mn-lt"/>
                    <a:ea typeface="+mn-ea"/>
                    <a:cs typeface="+mn-cs"/>
                  </a:rPr>
                  <a:t>APOEε2</a:t>
                </a:r>
                <a:r>
                  <a:rPr lang="en-US" sz="2400" kern="1200" dirty="0">
                    <a:solidFill>
                      <a:schemeClr val="tx1"/>
                    </a:solidFill>
                    <a:effectLst/>
                    <a:latin typeface="+mn-lt"/>
                    <a:ea typeface="+mn-ea"/>
                    <a:cs typeface="+mn-cs"/>
                  </a:rPr>
                  <a:t> and </a:t>
                </a:r>
                <a:r>
                  <a:rPr lang="en-US" sz="2400" i="1" kern="1200" dirty="0">
                    <a:solidFill>
                      <a:schemeClr val="tx1"/>
                    </a:solidFill>
                    <a:effectLst/>
                    <a:latin typeface="+mn-lt"/>
                    <a:ea typeface="+mn-ea"/>
                    <a:cs typeface="+mn-cs"/>
                  </a:rPr>
                  <a:t>APOEε4</a:t>
                </a:r>
                <a:r>
                  <a:rPr lang="en-US" sz="2400" kern="1200" dirty="0">
                    <a:solidFill>
                      <a:schemeClr val="tx1"/>
                    </a:solidFill>
                    <a:effectLst/>
                    <a:latin typeface="+mn-lt"/>
                    <a:ea typeface="+mn-ea"/>
                    <a:cs typeface="+mn-cs"/>
                  </a:rPr>
                  <a:t>. </a:t>
                </a:r>
                <a:r>
                  <a:rPr lang="en-US" sz="2400" i="0" kern="1200">
                    <a:solidFill>
                      <a:schemeClr val="tx1"/>
                    </a:solidFill>
                    <a:effectLst/>
                    <a:latin typeface="+mn-lt"/>
                    <a:ea typeface="+mn-ea"/>
                    <a:cs typeface="+mn-cs"/>
                  </a:rPr>
                  <a:t>𝑅 ̂</a:t>
                </a:r>
                <a:r>
                  <a:rPr lang="en-US" sz="2400" kern="1200" dirty="0">
                    <a:solidFill>
                      <a:schemeClr val="tx1"/>
                    </a:solidFill>
                    <a:effectLst/>
                    <a:latin typeface="+mn-lt"/>
                    <a:ea typeface="+mn-ea"/>
                    <a:cs typeface="+mn-cs"/>
                  </a:rPr>
                  <a:t> of Age, Sex, APOE/e2, and APOE/e4 were 1.00, 1.00, 1.01, and 1.00, respectively.</a:t>
                </a:r>
              </a:p>
              <a:p>
                <a:endParaRPr lang="en-US" dirty="0"/>
              </a:p>
            </p:txBody>
          </p:sp>
        </mc:Fallback>
      </mc:AlternateContent>
      <p:sp>
        <p:nvSpPr>
          <p:cNvPr id="4" name="Slide Number Placeholder 3"/>
          <p:cNvSpPr>
            <a:spLocks noGrp="1"/>
          </p:cNvSpPr>
          <p:nvPr>
            <p:ph type="sldNum" sz="quarter" idx="10"/>
          </p:nvPr>
        </p:nvSpPr>
        <p:spPr/>
        <p:txBody>
          <a:bodyPr/>
          <a:lstStyle/>
          <a:p>
            <a:fld id="{E6DEE541-4DDD-D942-BFEC-9A209254C945}" type="slidenum">
              <a:rPr lang="en-US" smtClean="0"/>
              <a:t>2</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b="1" kern="1200" dirty="0" smtClean="0">
                <a:solidFill>
                  <a:schemeClr val="tx1"/>
                </a:solidFill>
                <a:effectLst/>
                <a:latin typeface="+mn-lt"/>
                <a:ea typeface="+mn-ea"/>
                <a:cs typeface="+mn-cs"/>
              </a:rPr>
              <a:t>Figure 3. </a:t>
            </a:r>
            <a:r>
              <a:rPr lang="en-US" sz="2400" kern="1200" dirty="0" smtClean="0">
                <a:solidFill>
                  <a:schemeClr val="tx1"/>
                </a:solidFill>
                <a:effectLst/>
                <a:latin typeface="+mn-lt"/>
                <a:ea typeface="+mn-ea"/>
                <a:cs typeface="+mn-cs"/>
              </a:rPr>
              <a:t>Analysis overview of two-step GWAS analysis using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Initial data (blue) were filtered and pre-scanned with a fixed linear model (green). Results were filtered by significance and scanned using the full GLMM (orange).</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3</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4. </a:t>
            </a:r>
            <a:r>
              <a:rPr lang="en-US" sz="2400" kern="1200" dirty="0" smtClean="0">
                <a:solidFill>
                  <a:schemeClr val="tx1"/>
                </a:solidFill>
                <a:effectLst/>
                <a:latin typeface="+mn-lt"/>
                <a:ea typeface="+mn-ea"/>
                <a:cs typeface="+mn-cs"/>
              </a:rPr>
              <a:t>Association results for ADSP WGS cohort by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a:t>
            </a:r>
            <a:r>
              <a:rPr lang="en-US" sz="2400" b="1" kern="1200" dirty="0" smtClean="0">
                <a:solidFill>
                  <a:schemeClr val="tx1"/>
                </a:solidFill>
                <a:effectLst/>
                <a:latin typeface="+mn-lt"/>
                <a:ea typeface="+mn-ea"/>
                <a:cs typeface="+mn-cs"/>
              </a:rPr>
              <a:t>(A) </a:t>
            </a:r>
            <a:r>
              <a:rPr lang="en-US" sz="2400" kern="1200" dirty="0" smtClean="0">
                <a:solidFill>
                  <a:schemeClr val="tx1"/>
                </a:solidFill>
                <a:effectLst/>
                <a:latin typeface="+mn-lt"/>
                <a:ea typeface="+mn-ea"/>
                <a:cs typeface="+mn-cs"/>
              </a:rPr>
              <a:t>Results for 10.3 million genomic variants by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without kinship correction. Model parameters were estimated by MLE. Variants with </a:t>
            </a:r>
            <a:r>
              <a:rPr lang="en-US" sz="2400" i="1" kern="1200" dirty="0" smtClean="0">
                <a:solidFill>
                  <a:schemeClr val="tx1"/>
                </a:solidFill>
                <a:effectLst/>
                <a:latin typeface="+mn-lt"/>
                <a:ea typeface="+mn-ea"/>
                <a:cs typeface="+mn-cs"/>
              </a:rPr>
              <a:t>p</a:t>
            </a:r>
            <a:r>
              <a:rPr lang="en-US" sz="2400" kern="1200" dirty="0" smtClean="0">
                <a:solidFill>
                  <a:schemeClr val="tx1"/>
                </a:solidFill>
                <a:effectLst/>
                <a:latin typeface="+mn-lt"/>
                <a:ea typeface="+mn-ea"/>
                <a:cs typeface="+mn-cs"/>
              </a:rPr>
              <a:t> &lt; 0.0001, above the dashed line, were chosen for the full scan (9726 variants).</a:t>
            </a:r>
            <a:r>
              <a:rPr lang="en-US" sz="2400" b="1" kern="1200" dirty="0" smtClean="0">
                <a:solidFill>
                  <a:schemeClr val="tx1"/>
                </a:solidFill>
                <a:effectLst/>
                <a:latin typeface="+mn-lt"/>
                <a:ea typeface="+mn-ea"/>
                <a:cs typeface="+mn-cs"/>
              </a:rPr>
              <a:t> (B) </a:t>
            </a:r>
            <a:r>
              <a:rPr lang="en-US" sz="2400" kern="1200" dirty="0" smtClean="0">
                <a:solidFill>
                  <a:schemeClr val="tx1"/>
                </a:solidFill>
                <a:effectLst/>
                <a:latin typeface="+mn-lt"/>
                <a:ea typeface="+mn-ea"/>
                <a:cs typeface="+mn-cs"/>
              </a:rPr>
              <a:t>GWAS on filtered variants by GLMM with kinship correction. Model parameters were estimated by MCMC sampling. Dashed line was the cutoff of genome wide significance (</a:t>
            </a:r>
            <a:r>
              <a:rPr lang="en-US" sz="2400" i="1" kern="1200" dirty="0" smtClean="0">
                <a:solidFill>
                  <a:schemeClr val="tx1"/>
                </a:solidFill>
                <a:effectLst/>
                <a:latin typeface="+mn-lt"/>
                <a:ea typeface="+mn-ea"/>
                <a:cs typeface="+mn-cs"/>
              </a:rPr>
              <a:t>p</a:t>
            </a:r>
            <a:r>
              <a:rPr lang="en-US" sz="2400" kern="1200" dirty="0" smtClean="0">
                <a:solidFill>
                  <a:schemeClr val="tx1"/>
                </a:solidFill>
                <a:effectLst/>
                <a:latin typeface="+mn-lt"/>
                <a:ea typeface="+mn-ea"/>
                <a:cs typeface="+mn-cs"/>
              </a:rPr>
              <a:t> &lt; 5 x 10</a:t>
            </a:r>
            <a:r>
              <a:rPr lang="en-US" sz="2400" kern="1200" baseline="30000" dirty="0" smtClean="0">
                <a:solidFill>
                  <a:schemeClr val="tx1"/>
                </a:solidFill>
                <a:effectLst/>
                <a:latin typeface="+mn-lt"/>
                <a:ea typeface="+mn-ea"/>
                <a:cs typeface="+mn-cs"/>
              </a:rPr>
              <a:t>-8</a:t>
            </a:r>
            <a:r>
              <a:rPr lang="en-US" sz="24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4</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5. </a:t>
            </a:r>
            <a:r>
              <a:rPr lang="en-US" sz="2400" kern="1200" dirty="0" smtClean="0">
                <a:solidFill>
                  <a:schemeClr val="tx1"/>
                </a:solidFill>
                <a:effectLst/>
                <a:latin typeface="+mn-lt"/>
                <a:ea typeface="+mn-ea"/>
                <a:cs typeface="+mn-cs"/>
              </a:rPr>
              <a:t>Effect sizes and consequences of top variants.</a:t>
            </a:r>
            <a:r>
              <a:rPr lang="en-US" sz="2400" b="1" kern="1200" dirty="0" smtClean="0">
                <a:solidFill>
                  <a:schemeClr val="tx1"/>
                </a:solidFill>
                <a:effectLst/>
                <a:latin typeface="+mn-lt"/>
                <a:ea typeface="+mn-ea"/>
                <a:cs typeface="+mn-cs"/>
              </a:rPr>
              <a:t> (A) </a:t>
            </a:r>
            <a:r>
              <a:rPr lang="en-US" sz="2400" kern="1200" dirty="0" smtClean="0">
                <a:solidFill>
                  <a:schemeClr val="tx1"/>
                </a:solidFill>
                <a:effectLst/>
                <a:latin typeface="+mn-lt"/>
                <a:ea typeface="+mn-ea"/>
                <a:cs typeface="+mn-cs"/>
              </a:rPr>
              <a:t>Allele frequencies and effect sizes for all variants with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a:t>
            </a:r>
            <a:r>
              <a:rPr lang="en-US" sz="2400" kern="1200" dirty="0" err="1" smtClean="0">
                <a:solidFill>
                  <a:schemeClr val="tx1"/>
                </a:solidFill>
                <a:effectLst/>
                <a:latin typeface="+mn-lt"/>
                <a:ea typeface="+mn-ea"/>
                <a:cs typeface="+mn-cs"/>
              </a:rPr>
              <a:t>dervied</a:t>
            </a:r>
            <a:r>
              <a:rPr lang="en-US" sz="2400" i="1" kern="1200" dirty="0" smtClean="0">
                <a:solidFill>
                  <a:schemeClr val="tx1"/>
                </a:solidFill>
                <a:effectLst/>
                <a:latin typeface="+mn-lt"/>
                <a:ea typeface="+mn-ea"/>
                <a:cs typeface="+mn-cs"/>
              </a:rPr>
              <a:t> p</a:t>
            </a:r>
            <a:r>
              <a:rPr lang="en-US" sz="2400" kern="1200" dirty="0" smtClean="0">
                <a:solidFill>
                  <a:schemeClr val="tx1"/>
                </a:solidFill>
                <a:effectLst/>
                <a:latin typeface="+mn-lt"/>
                <a:ea typeface="+mn-ea"/>
                <a:cs typeface="+mn-cs"/>
              </a:rPr>
              <a:t> &lt; 1 x 10</a:t>
            </a:r>
            <a:r>
              <a:rPr lang="en-US" sz="2400" kern="1200" baseline="30000" dirty="0" smtClean="0">
                <a:solidFill>
                  <a:schemeClr val="tx1"/>
                </a:solidFill>
                <a:effectLst/>
                <a:latin typeface="+mn-lt"/>
                <a:ea typeface="+mn-ea"/>
                <a:cs typeface="+mn-cs"/>
              </a:rPr>
              <a:t>-6</a:t>
            </a:r>
            <a:r>
              <a:rPr lang="en-US" sz="2400" kern="1200" dirty="0" smtClean="0">
                <a:solidFill>
                  <a:schemeClr val="tx1"/>
                </a:solidFill>
                <a:effectLst/>
                <a:latin typeface="+mn-lt"/>
                <a:ea typeface="+mn-ea"/>
                <a:cs typeface="+mn-cs"/>
              </a:rPr>
              <a:t>. Positive-effect (</a:t>
            </a:r>
            <a:r>
              <a:rPr lang="en-US" sz="2400" i="1" kern="1200" dirty="0" smtClean="0">
                <a:solidFill>
                  <a:schemeClr val="tx1"/>
                </a:solidFill>
                <a:effectLst/>
                <a:latin typeface="+mn-lt"/>
                <a:ea typeface="+mn-ea"/>
                <a:cs typeface="+mn-cs"/>
              </a:rPr>
              <a:t>i.e.</a:t>
            </a:r>
            <a:r>
              <a:rPr lang="en-US" sz="2400" kern="1200" dirty="0" smtClean="0">
                <a:solidFill>
                  <a:schemeClr val="tx1"/>
                </a:solidFill>
                <a:effectLst/>
                <a:latin typeface="+mn-lt"/>
                <a:ea typeface="+mn-ea"/>
                <a:cs typeface="+mn-cs"/>
              </a:rPr>
              <a:t> risk-increasing) loci are in red and negative-effect loci (</a:t>
            </a:r>
            <a:r>
              <a:rPr lang="en-US" sz="2400" i="1" kern="1200" dirty="0" smtClean="0">
                <a:solidFill>
                  <a:schemeClr val="tx1"/>
                </a:solidFill>
                <a:effectLst/>
                <a:latin typeface="+mn-lt"/>
                <a:ea typeface="+mn-ea"/>
                <a:cs typeface="+mn-cs"/>
              </a:rPr>
              <a:t>i.e.</a:t>
            </a:r>
            <a:r>
              <a:rPr lang="en-US" sz="2400" kern="1200" dirty="0" smtClean="0">
                <a:solidFill>
                  <a:schemeClr val="tx1"/>
                </a:solidFill>
                <a:effectLst/>
                <a:latin typeface="+mn-lt"/>
                <a:ea typeface="+mn-ea"/>
                <a:cs typeface="+mn-cs"/>
              </a:rPr>
              <a:t> protective) in blue. </a:t>
            </a:r>
            <a:r>
              <a:rPr lang="en-US" sz="2400" b="1" kern="1200" dirty="0" smtClean="0">
                <a:solidFill>
                  <a:schemeClr val="tx1"/>
                </a:solidFill>
                <a:effectLst/>
                <a:latin typeface="+mn-lt"/>
                <a:ea typeface="+mn-ea"/>
                <a:cs typeface="+mn-cs"/>
              </a:rPr>
              <a:t>(B) </a:t>
            </a:r>
            <a:r>
              <a:rPr lang="en-US" sz="2400" kern="1200" dirty="0" smtClean="0">
                <a:solidFill>
                  <a:schemeClr val="tx1"/>
                </a:solidFill>
                <a:effectLst/>
                <a:latin typeface="+mn-lt"/>
                <a:ea typeface="+mn-ea"/>
                <a:cs typeface="+mn-cs"/>
              </a:rPr>
              <a:t>Functional consequences of the top variants.</a:t>
            </a:r>
            <a:endParaRPr lang="en-US" sz="24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6DEE541-4DDD-D942-BFEC-9A209254C945}" type="slidenum">
              <a:rPr lang="en-US" smtClean="0"/>
              <a:t>5</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6. PDGFA and PRKAR1B localize to vascular structures in the mouse brain. </a:t>
            </a:r>
            <a:endParaRPr lang="en-US" sz="2400" kern="1200" dirty="0" smtClean="0">
              <a:solidFill>
                <a:schemeClr val="tx1"/>
              </a:solidFill>
              <a:effectLst/>
              <a:latin typeface="+mn-lt"/>
              <a:ea typeface="+mn-ea"/>
              <a:cs typeface="+mn-cs"/>
            </a:endParaRPr>
          </a:p>
          <a:p>
            <a:r>
              <a:rPr lang="en-US" sz="2400" b="1" kern="1200" dirty="0" smtClean="0">
                <a:solidFill>
                  <a:schemeClr val="tx1"/>
                </a:solidFill>
                <a:effectLst/>
                <a:latin typeface="+mn-lt"/>
                <a:ea typeface="+mn-ea"/>
                <a:cs typeface="+mn-cs"/>
              </a:rPr>
              <a:t>(A &amp; B)</a:t>
            </a:r>
            <a:r>
              <a:rPr lang="en-US" sz="2400" kern="1200" dirty="0" smtClean="0">
                <a:solidFill>
                  <a:schemeClr val="tx1"/>
                </a:solidFill>
                <a:effectLst/>
                <a:latin typeface="+mn-lt"/>
                <a:ea typeface="+mn-ea"/>
                <a:cs typeface="+mn-cs"/>
              </a:rPr>
              <a:t> PDGFA (red) shows close localization to endothelial cells (CD31, A) and basement membrane (COL-IV, B), components of the vascular substructure. </a:t>
            </a:r>
            <a:r>
              <a:rPr lang="en-US" sz="2400" b="1" kern="1200" dirty="0" smtClean="0">
                <a:solidFill>
                  <a:schemeClr val="tx1"/>
                </a:solidFill>
                <a:effectLst/>
                <a:latin typeface="+mn-lt"/>
                <a:ea typeface="+mn-ea"/>
                <a:cs typeface="+mn-cs"/>
              </a:rPr>
              <a:t>(C)</a:t>
            </a:r>
            <a:r>
              <a:rPr lang="en-US" sz="2400" kern="1200" dirty="0" smtClean="0">
                <a:solidFill>
                  <a:schemeClr val="tx1"/>
                </a:solidFill>
                <a:effectLst/>
                <a:latin typeface="+mn-lt"/>
                <a:ea typeface="+mn-ea"/>
                <a:cs typeface="+mn-cs"/>
              </a:rPr>
              <a:t> PRKAR1B (red) shows punctate expression in the region of blood vessels (CD31, green). See materials and methods for antibody details. Scale bar = 20 mm. </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6</a:t>
            </a:fld>
            <a:endParaRPr lang="en-US"/>
          </a:p>
        </p:txBody>
      </p:sp>
    </p:spTree>
    <p:extLst>
      <p:ext uri="{BB962C8B-B14F-4D97-AF65-F5344CB8AC3E}">
        <p14:creationId xmlns:p14="http://schemas.microsoft.com/office/powerpoint/2010/main" val="4755432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7. </a:t>
            </a:r>
            <a:r>
              <a:rPr lang="en-US" sz="2400" kern="1200" dirty="0" smtClean="0">
                <a:solidFill>
                  <a:schemeClr val="tx1"/>
                </a:solidFill>
                <a:effectLst/>
                <a:latin typeface="+mn-lt"/>
                <a:ea typeface="+mn-ea"/>
                <a:cs typeface="+mn-cs"/>
              </a:rPr>
              <a:t>Effects of priors on </a:t>
            </a:r>
            <a:r>
              <a:rPr lang="en-US" sz="2400" b="1" kern="1200" dirty="0" smtClean="0">
                <a:solidFill>
                  <a:schemeClr val="tx1"/>
                </a:solidFill>
                <a:effectLst/>
                <a:latin typeface="+mn-lt"/>
                <a:ea typeface="+mn-ea"/>
                <a:cs typeface="+mn-cs"/>
              </a:rPr>
              <a:t>(A) </a:t>
            </a:r>
            <a:r>
              <a:rPr lang="en-US" sz="2400" kern="1200" dirty="0" smtClean="0">
                <a:solidFill>
                  <a:schemeClr val="tx1"/>
                </a:solidFill>
                <a:effectLst/>
                <a:latin typeface="+mn-lt"/>
                <a:ea typeface="+mn-ea"/>
                <a:cs typeface="+mn-cs"/>
              </a:rPr>
              <a:t>posterior effect size; </a:t>
            </a:r>
            <a:r>
              <a:rPr lang="en-US" sz="2400" b="1" kern="1200" dirty="0" smtClean="0">
                <a:solidFill>
                  <a:schemeClr val="tx1"/>
                </a:solidFill>
                <a:effectLst/>
                <a:latin typeface="+mn-lt"/>
                <a:ea typeface="+mn-ea"/>
                <a:cs typeface="+mn-cs"/>
              </a:rPr>
              <a:t>(B) </a:t>
            </a:r>
            <a:r>
              <a:rPr lang="en-US" sz="2400" kern="1200" dirty="0" smtClean="0">
                <a:solidFill>
                  <a:schemeClr val="tx1"/>
                </a:solidFill>
                <a:effectLst/>
                <a:latin typeface="+mn-lt"/>
                <a:ea typeface="+mn-ea"/>
                <a:cs typeface="+mn-cs"/>
              </a:rPr>
              <a:t>posterior standardized error of the effect size; </a:t>
            </a:r>
            <a:r>
              <a:rPr lang="en-US" sz="2400" b="1" kern="1200" dirty="0" smtClean="0">
                <a:solidFill>
                  <a:schemeClr val="tx1"/>
                </a:solidFill>
                <a:effectLst/>
                <a:latin typeface="+mn-lt"/>
                <a:ea typeface="+mn-ea"/>
                <a:cs typeface="+mn-cs"/>
              </a:rPr>
              <a:t>(C) </a:t>
            </a:r>
            <a:r>
              <a:rPr lang="en-US" sz="2400" kern="1200" dirty="0" smtClean="0">
                <a:solidFill>
                  <a:schemeClr val="tx1"/>
                </a:solidFill>
                <a:effectLst/>
                <a:latin typeface="+mn-lt"/>
                <a:ea typeface="+mn-ea"/>
                <a:cs typeface="+mn-cs"/>
              </a:rPr>
              <a:t>posterior standardized effect size; and </a:t>
            </a:r>
            <a:r>
              <a:rPr lang="en-US" sz="2400" b="1" kern="1200" dirty="0" smtClean="0">
                <a:solidFill>
                  <a:schemeClr val="tx1"/>
                </a:solidFill>
                <a:effectLst/>
                <a:latin typeface="+mn-lt"/>
                <a:ea typeface="+mn-ea"/>
                <a:cs typeface="+mn-cs"/>
              </a:rPr>
              <a:t>(D)</a:t>
            </a:r>
            <a:r>
              <a:rPr lang="en-US" sz="2400" kern="1200" dirty="0" smtClean="0">
                <a:solidFill>
                  <a:schemeClr val="tx1"/>
                </a:solidFill>
                <a:effectLst/>
                <a:latin typeface="+mn-lt"/>
                <a:ea typeface="+mn-ea"/>
                <a:cs typeface="+mn-cs"/>
              </a:rPr>
              <a:t> posterior p-values. X-axis denotes prior standardized effect size. The grey horizontal line in each graph is the respective posterior estimation when the prior standardized effect size is equal to 0. The two vertical dashed lines define a range of prior standardized effect size that increased the posterior </a:t>
            </a:r>
            <a:r>
              <a:rPr lang="en-US" sz="2400" i="1" kern="1200" dirty="0" smtClean="0">
                <a:solidFill>
                  <a:schemeClr val="tx1"/>
                </a:solidFill>
                <a:effectLst/>
                <a:latin typeface="+mn-lt"/>
                <a:ea typeface="+mn-ea"/>
                <a:cs typeface="+mn-cs"/>
              </a:rPr>
              <a:t>p</a:t>
            </a:r>
            <a:r>
              <a:rPr lang="en-US" sz="2400" kern="1200" dirty="0" smtClean="0">
                <a:solidFill>
                  <a:schemeClr val="tx1"/>
                </a:solidFill>
                <a:effectLst/>
                <a:latin typeface="+mn-lt"/>
                <a:ea typeface="+mn-ea"/>
                <a:cs typeface="+mn-cs"/>
              </a:rPr>
              <a:t>-value compared to a flat prior.</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7</a:t>
            </a:fld>
            <a:endParaRPr lang="en-US"/>
          </a:p>
        </p:txBody>
      </p:sp>
    </p:spTree>
    <p:extLst>
      <p:ext uri="{BB962C8B-B14F-4D97-AF65-F5344CB8AC3E}">
        <p14:creationId xmlns:p14="http://schemas.microsoft.com/office/powerpoint/2010/main" val="1930382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4260851"/>
            <a:ext cx="15544800" cy="2940050"/>
          </a:xfrm>
        </p:spPr>
        <p:txBody>
          <a:bodyPr/>
          <a:lstStyle/>
          <a:p>
            <a:r>
              <a:rPr lang="en-US" smtClean="0"/>
              <a:t>Click to edit Master title style</a:t>
            </a:r>
            <a:endParaRPr lang="en-US"/>
          </a:p>
        </p:txBody>
      </p:sp>
      <p:sp>
        <p:nvSpPr>
          <p:cNvPr id="3" name="Subtitle 2"/>
          <p:cNvSpPr>
            <a:spLocks noGrp="1"/>
          </p:cNvSpPr>
          <p:nvPr>
            <p:ph type="subTitle" idx="1"/>
          </p:nvPr>
        </p:nvSpPr>
        <p:spPr>
          <a:xfrm>
            <a:off x="2743200" y="7772400"/>
            <a:ext cx="12801600" cy="3505200"/>
          </a:xfrm>
        </p:spPr>
        <p:txBody>
          <a:bodyPr/>
          <a:lstStyle>
            <a:lvl1pPr marL="0" indent="0" algn="ctr">
              <a:buNone/>
              <a:defRPr>
                <a:solidFill>
                  <a:schemeClr val="tx1">
                    <a:tint val="75000"/>
                  </a:schemeClr>
                </a:solidFill>
              </a:defRPr>
            </a:lvl1pPr>
            <a:lvl2pPr marL="914400" indent="0" algn="ctr">
              <a:buNone/>
              <a:defRPr>
                <a:solidFill>
                  <a:schemeClr val="tx1">
                    <a:tint val="75000"/>
                  </a:schemeClr>
                </a:solidFill>
              </a:defRPr>
            </a:lvl2pPr>
            <a:lvl3pPr marL="1828800" indent="0" algn="ctr">
              <a:buNone/>
              <a:defRPr>
                <a:solidFill>
                  <a:schemeClr val="tx1">
                    <a:tint val="75000"/>
                  </a:schemeClr>
                </a:solidFill>
              </a:defRPr>
            </a:lvl3pPr>
            <a:lvl4pPr marL="2743200" indent="0" algn="ctr">
              <a:buNone/>
              <a:defRPr>
                <a:solidFill>
                  <a:schemeClr val="tx1">
                    <a:tint val="75000"/>
                  </a:schemeClr>
                </a:solidFill>
              </a:defRPr>
            </a:lvl4pPr>
            <a:lvl5pPr marL="3657600" indent="0" algn="ctr">
              <a:buNone/>
              <a:defRPr>
                <a:solidFill>
                  <a:schemeClr val="tx1">
                    <a:tint val="75000"/>
                  </a:schemeClr>
                </a:solidFill>
              </a:defRPr>
            </a:lvl5pPr>
            <a:lvl6pPr marL="4572000" indent="0" algn="ctr">
              <a:buNone/>
              <a:defRPr>
                <a:solidFill>
                  <a:schemeClr val="tx1">
                    <a:tint val="75000"/>
                  </a:schemeClr>
                </a:solidFill>
              </a:defRPr>
            </a:lvl6pPr>
            <a:lvl7pPr marL="5486400" indent="0" algn="ctr">
              <a:buNone/>
              <a:defRPr>
                <a:solidFill>
                  <a:schemeClr val="tx1">
                    <a:tint val="75000"/>
                  </a:schemeClr>
                </a:solidFill>
              </a:defRPr>
            </a:lvl7pPr>
            <a:lvl8pPr marL="6400800" indent="0" algn="ctr">
              <a:buNone/>
              <a:defRPr>
                <a:solidFill>
                  <a:schemeClr val="tx1">
                    <a:tint val="75000"/>
                  </a:schemeClr>
                </a:solidFill>
              </a:defRPr>
            </a:lvl8pPr>
            <a:lvl9pPr marL="73152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3/18/18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1958448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3/18/18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3871878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258800" y="549277"/>
            <a:ext cx="4114800" cy="117030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14400" y="549277"/>
            <a:ext cx="12039600" cy="117030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3/18/18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41585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3/18/18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277212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4626" y="8813801"/>
            <a:ext cx="15544800" cy="2724150"/>
          </a:xfrm>
        </p:spPr>
        <p:txBody>
          <a:bodyPr anchor="t"/>
          <a:lstStyle>
            <a:lvl1pPr algn="l">
              <a:defRPr sz="8000" b="1" cap="all"/>
            </a:lvl1pPr>
          </a:lstStyle>
          <a:p>
            <a:r>
              <a:rPr lang="en-US" smtClean="0"/>
              <a:t>Click to edit Master title style</a:t>
            </a:r>
            <a:endParaRPr lang="en-US"/>
          </a:p>
        </p:txBody>
      </p:sp>
      <p:sp>
        <p:nvSpPr>
          <p:cNvPr id="3" name="Text Placeholder 2"/>
          <p:cNvSpPr>
            <a:spLocks noGrp="1"/>
          </p:cNvSpPr>
          <p:nvPr>
            <p:ph type="body" idx="1"/>
          </p:nvPr>
        </p:nvSpPr>
        <p:spPr>
          <a:xfrm>
            <a:off x="1444626" y="5813427"/>
            <a:ext cx="15544800" cy="3000374"/>
          </a:xfrm>
        </p:spPr>
        <p:txBody>
          <a:bodyPr anchor="b"/>
          <a:lstStyle>
            <a:lvl1pPr marL="0" indent="0">
              <a:buNone/>
              <a:defRPr sz="4000">
                <a:solidFill>
                  <a:schemeClr val="tx1">
                    <a:tint val="75000"/>
                  </a:schemeClr>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A81040D-B32E-0140-809E-C0AC2EF1846B}" type="datetimeFigureOut">
              <a:rPr lang="en-US" smtClean="0"/>
              <a:t>3/18/18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3842532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14400" y="3200401"/>
            <a:ext cx="8077200" cy="9051926"/>
          </a:xfrm>
        </p:spPr>
        <p:txBody>
          <a:bodyPr/>
          <a:lstStyle>
            <a:lvl1pPr>
              <a:defRPr sz="5600"/>
            </a:lvl1pPr>
            <a:lvl2pPr>
              <a:defRPr sz="4800"/>
            </a:lvl2pPr>
            <a:lvl3pPr>
              <a:defRPr sz="4000"/>
            </a:lvl3pPr>
            <a:lvl4pPr>
              <a:defRPr sz="3600"/>
            </a:lvl4pPr>
            <a:lvl5pPr>
              <a:defRPr sz="3600"/>
            </a:lvl5pPr>
            <a:lvl6pPr>
              <a:defRPr sz="3600"/>
            </a:lvl6pPr>
            <a:lvl7pPr>
              <a:defRPr sz="3600"/>
            </a:lvl7pPr>
            <a:lvl8pPr>
              <a:defRPr sz="3600"/>
            </a:lvl8pPr>
            <a:lvl9pPr>
              <a:defRPr sz="3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9296400" y="3200401"/>
            <a:ext cx="8077200" cy="9051926"/>
          </a:xfrm>
        </p:spPr>
        <p:txBody>
          <a:bodyPr/>
          <a:lstStyle>
            <a:lvl1pPr>
              <a:defRPr sz="5600"/>
            </a:lvl1pPr>
            <a:lvl2pPr>
              <a:defRPr sz="4800"/>
            </a:lvl2pPr>
            <a:lvl3pPr>
              <a:defRPr sz="4000"/>
            </a:lvl3pPr>
            <a:lvl4pPr>
              <a:defRPr sz="3600"/>
            </a:lvl4pPr>
            <a:lvl5pPr>
              <a:defRPr sz="3600"/>
            </a:lvl5pPr>
            <a:lvl6pPr>
              <a:defRPr sz="3600"/>
            </a:lvl6pPr>
            <a:lvl7pPr>
              <a:defRPr sz="3600"/>
            </a:lvl7pPr>
            <a:lvl8pPr>
              <a:defRPr sz="3600"/>
            </a:lvl8pPr>
            <a:lvl9pPr>
              <a:defRPr sz="3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A81040D-B32E-0140-809E-C0AC2EF1846B}" type="datetimeFigureOut">
              <a:rPr lang="en-US" smtClean="0"/>
              <a:t>3/18/18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54527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914400" y="3070226"/>
            <a:ext cx="8080376" cy="12795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4" name="Content Placeholder 3"/>
          <p:cNvSpPr>
            <a:spLocks noGrp="1"/>
          </p:cNvSpPr>
          <p:nvPr>
            <p:ph sz="half" idx="2"/>
          </p:nvPr>
        </p:nvSpPr>
        <p:spPr>
          <a:xfrm>
            <a:off x="914400" y="4349750"/>
            <a:ext cx="8080376" cy="7902576"/>
          </a:xfrm>
        </p:spPr>
        <p:txBody>
          <a:bodyPr/>
          <a:lstStyle>
            <a:lvl1pPr>
              <a:defRPr sz="4800"/>
            </a:lvl1pPr>
            <a:lvl2pPr>
              <a:defRPr sz="40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9290051" y="3070226"/>
            <a:ext cx="8083550" cy="12795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6" name="Content Placeholder 5"/>
          <p:cNvSpPr>
            <a:spLocks noGrp="1"/>
          </p:cNvSpPr>
          <p:nvPr>
            <p:ph sz="quarter" idx="4"/>
          </p:nvPr>
        </p:nvSpPr>
        <p:spPr>
          <a:xfrm>
            <a:off x="9290051" y="4349750"/>
            <a:ext cx="8083550" cy="7902576"/>
          </a:xfrm>
        </p:spPr>
        <p:txBody>
          <a:bodyPr/>
          <a:lstStyle>
            <a:lvl1pPr>
              <a:defRPr sz="4800"/>
            </a:lvl1pPr>
            <a:lvl2pPr>
              <a:defRPr sz="40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A81040D-B32E-0140-809E-C0AC2EF1846B}" type="datetimeFigureOut">
              <a:rPr lang="en-US" smtClean="0"/>
              <a:t>3/18/18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3258644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81040D-B32E-0140-809E-C0AC2EF1846B}" type="datetimeFigureOut">
              <a:rPr lang="en-US" smtClean="0"/>
              <a:t>3/18/18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1129703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81040D-B32E-0140-809E-C0AC2EF1846B}" type="datetimeFigureOut">
              <a:rPr lang="en-US" smtClean="0"/>
              <a:t>3/18/18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439101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1" y="546100"/>
            <a:ext cx="6016626" cy="2324100"/>
          </a:xfrm>
        </p:spPr>
        <p:txBody>
          <a:bodyPr anchor="b"/>
          <a:lstStyle>
            <a:lvl1pPr algn="l">
              <a:defRPr sz="4000" b="1"/>
            </a:lvl1pPr>
          </a:lstStyle>
          <a:p>
            <a:r>
              <a:rPr lang="en-US" smtClean="0"/>
              <a:t>Click to edit Master title style</a:t>
            </a:r>
            <a:endParaRPr lang="en-US"/>
          </a:p>
        </p:txBody>
      </p:sp>
      <p:sp>
        <p:nvSpPr>
          <p:cNvPr id="3" name="Content Placeholder 2"/>
          <p:cNvSpPr>
            <a:spLocks noGrp="1"/>
          </p:cNvSpPr>
          <p:nvPr>
            <p:ph idx="1"/>
          </p:nvPr>
        </p:nvSpPr>
        <p:spPr>
          <a:xfrm>
            <a:off x="7150100" y="546101"/>
            <a:ext cx="10223500" cy="11706226"/>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914401" y="2870201"/>
            <a:ext cx="6016626" cy="9382126"/>
          </a:xfrm>
        </p:spPr>
        <p:txBody>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A81040D-B32E-0140-809E-C0AC2EF1846B}" type="datetimeFigureOut">
              <a:rPr lang="en-US" smtClean="0"/>
              <a:t>3/18/18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96145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84576" y="9601200"/>
            <a:ext cx="10972800" cy="1133476"/>
          </a:xfrm>
        </p:spPr>
        <p:txBody>
          <a:bodyPr anchor="b"/>
          <a:lstStyle>
            <a:lvl1pPr algn="l">
              <a:defRPr sz="4000" b="1"/>
            </a:lvl1pPr>
          </a:lstStyle>
          <a:p>
            <a:r>
              <a:rPr lang="en-US" smtClean="0"/>
              <a:t>Click to edit Master title style</a:t>
            </a:r>
            <a:endParaRPr lang="en-US"/>
          </a:p>
        </p:txBody>
      </p:sp>
      <p:sp>
        <p:nvSpPr>
          <p:cNvPr id="3" name="Picture Placeholder 2"/>
          <p:cNvSpPr>
            <a:spLocks noGrp="1"/>
          </p:cNvSpPr>
          <p:nvPr>
            <p:ph type="pic" idx="1"/>
          </p:nvPr>
        </p:nvSpPr>
        <p:spPr>
          <a:xfrm>
            <a:off x="3584576" y="1225550"/>
            <a:ext cx="10972800" cy="822960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p:cNvSpPr>
            <a:spLocks noGrp="1"/>
          </p:cNvSpPr>
          <p:nvPr>
            <p:ph type="body" sz="half" idx="2"/>
          </p:nvPr>
        </p:nvSpPr>
        <p:spPr>
          <a:xfrm>
            <a:off x="3584576" y="10734676"/>
            <a:ext cx="10972800" cy="1609724"/>
          </a:xfrm>
        </p:spPr>
        <p:txBody>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A81040D-B32E-0140-809E-C0AC2EF1846B}" type="datetimeFigureOut">
              <a:rPr lang="en-US" smtClean="0"/>
              <a:t>3/18/18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1775800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549276"/>
            <a:ext cx="16459200" cy="2286000"/>
          </a:xfrm>
          <a:prstGeom prst="rect">
            <a:avLst/>
          </a:prstGeom>
        </p:spPr>
        <p:txBody>
          <a:bodyPr vert="horz" lIns="182880" tIns="91440" rIns="182880" bIns="9144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914400" y="3200401"/>
            <a:ext cx="16459200" cy="9051926"/>
          </a:xfrm>
          <a:prstGeom prst="rect">
            <a:avLst/>
          </a:prstGeom>
        </p:spPr>
        <p:txBody>
          <a:bodyPr vert="horz" lIns="182880" tIns="91440" rIns="182880" bIns="9144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914400" y="12712701"/>
            <a:ext cx="4267200" cy="730250"/>
          </a:xfrm>
          <a:prstGeom prst="rect">
            <a:avLst/>
          </a:prstGeom>
        </p:spPr>
        <p:txBody>
          <a:bodyPr vert="horz" lIns="182880" tIns="91440" rIns="182880" bIns="91440" rtlCol="0" anchor="ctr"/>
          <a:lstStyle>
            <a:lvl1pPr algn="l">
              <a:defRPr sz="2400">
                <a:solidFill>
                  <a:schemeClr val="tx1">
                    <a:tint val="75000"/>
                  </a:schemeClr>
                </a:solidFill>
              </a:defRPr>
            </a:lvl1pPr>
          </a:lstStyle>
          <a:p>
            <a:fld id="{3A81040D-B32E-0140-809E-C0AC2EF1846B}" type="datetimeFigureOut">
              <a:rPr lang="en-US" smtClean="0"/>
              <a:t>3/18/18</a:t>
            </a:fld>
            <a:endParaRPr lang="en-US"/>
          </a:p>
        </p:txBody>
      </p:sp>
      <p:sp>
        <p:nvSpPr>
          <p:cNvPr id="5" name="Footer Placeholder 4"/>
          <p:cNvSpPr>
            <a:spLocks noGrp="1"/>
          </p:cNvSpPr>
          <p:nvPr>
            <p:ph type="ftr" sz="quarter" idx="3"/>
          </p:nvPr>
        </p:nvSpPr>
        <p:spPr>
          <a:xfrm>
            <a:off x="6248400" y="12712701"/>
            <a:ext cx="5791200" cy="730250"/>
          </a:xfrm>
          <a:prstGeom prst="rect">
            <a:avLst/>
          </a:prstGeom>
        </p:spPr>
        <p:txBody>
          <a:bodyPr vert="horz" lIns="182880" tIns="91440" rIns="182880" bIns="9144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3106400" y="12712701"/>
            <a:ext cx="4267200" cy="730250"/>
          </a:xfrm>
          <a:prstGeom prst="rect">
            <a:avLst/>
          </a:prstGeom>
        </p:spPr>
        <p:txBody>
          <a:bodyPr vert="horz" lIns="182880" tIns="91440" rIns="182880" bIns="91440" rtlCol="0" anchor="ctr"/>
          <a:lstStyle>
            <a:lvl1pPr algn="r">
              <a:defRPr sz="2400">
                <a:solidFill>
                  <a:schemeClr val="tx1">
                    <a:tint val="75000"/>
                  </a:schemeClr>
                </a:solidFill>
              </a:defRPr>
            </a:lvl1pPr>
          </a:lstStyle>
          <a:p>
            <a:fld id="{05281A26-DAA4-0042-A144-A7CC9319E600}" type="slidenum">
              <a:rPr lang="en-US" smtClean="0"/>
              <a:t>‹#›</a:t>
            </a:fld>
            <a:endParaRPr lang="en-US"/>
          </a:p>
        </p:txBody>
      </p:sp>
    </p:spTree>
    <p:extLst>
      <p:ext uri="{BB962C8B-B14F-4D97-AF65-F5344CB8AC3E}">
        <p14:creationId xmlns:p14="http://schemas.microsoft.com/office/powerpoint/2010/main" val="15553248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8800" kern="1200">
          <a:solidFill>
            <a:schemeClr val="tx1"/>
          </a:solidFill>
          <a:latin typeface="+mj-lt"/>
          <a:ea typeface="+mj-ea"/>
          <a:cs typeface="+mj-cs"/>
        </a:defRPr>
      </a:lvl1pPr>
    </p:titleStyle>
    <p:bodyStyle>
      <a:lvl1pPr marL="685800" indent="-685800" algn="l" defTabSz="914400" rtl="0" eaLnBrk="1" latinLnBrk="0" hangingPunct="1">
        <a:spcBef>
          <a:spcPct val="20000"/>
        </a:spcBef>
        <a:buFont typeface="Arial"/>
        <a:buChar char="•"/>
        <a:defRPr sz="6400" kern="1200">
          <a:solidFill>
            <a:schemeClr val="tx1"/>
          </a:solidFill>
          <a:latin typeface="+mn-lt"/>
          <a:ea typeface="+mn-ea"/>
          <a:cs typeface="+mn-cs"/>
        </a:defRPr>
      </a:lvl1pPr>
      <a:lvl2pPr marL="1485900" indent="-571500" algn="l" defTabSz="914400" rtl="0" eaLnBrk="1" latinLnBrk="0" hangingPunct="1">
        <a:spcBef>
          <a:spcPct val="20000"/>
        </a:spcBef>
        <a:buFont typeface="Arial"/>
        <a:buChar char="–"/>
        <a:defRPr sz="5600" kern="1200">
          <a:solidFill>
            <a:schemeClr val="tx1"/>
          </a:solidFill>
          <a:latin typeface="+mn-lt"/>
          <a:ea typeface="+mn-ea"/>
          <a:cs typeface="+mn-cs"/>
        </a:defRPr>
      </a:lvl2pPr>
      <a:lvl3pPr marL="2286000" indent="-457200" algn="l" defTabSz="914400" rtl="0" eaLnBrk="1" latinLnBrk="0" hangingPunct="1">
        <a:spcBef>
          <a:spcPct val="20000"/>
        </a:spcBef>
        <a:buFont typeface="Arial"/>
        <a:buChar char="•"/>
        <a:defRPr sz="4800" kern="1200">
          <a:solidFill>
            <a:schemeClr val="tx1"/>
          </a:solidFill>
          <a:latin typeface="+mn-lt"/>
          <a:ea typeface="+mn-ea"/>
          <a:cs typeface="+mn-cs"/>
        </a:defRPr>
      </a:lvl3pPr>
      <a:lvl4pPr marL="3200400" indent="-457200" algn="l" defTabSz="914400" rtl="0" eaLnBrk="1" latinLnBrk="0" hangingPunct="1">
        <a:spcBef>
          <a:spcPct val="20000"/>
        </a:spcBef>
        <a:buFont typeface="Arial"/>
        <a:buChar char="–"/>
        <a:defRPr sz="4000" kern="1200">
          <a:solidFill>
            <a:schemeClr val="tx1"/>
          </a:solidFill>
          <a:latin typeface="+mn-lt"/>
          <a:ea typeface="+mn-ea"/>
          <a:cs typeface="+mn-cs"/>
        </a:defRPr>
      </a:lvl4pPr>
      <a:lvl5pPr marL="4114800" indent="-457200" algn="l" defTabSz="914400" rtl="0" eaLnBrk="1" latinLnBrk="0" hangingPunct="1">
        <a:spcBef>
          <a:spcPct val="20000"/>
        </a:spcBef>
        <a:buFont typeface="Arial"/>
        <a:buChar char="»"/>
        <a:defRPr sz="4000" kern="1200">
          <a:solidFill>
            <a:schemeClr val="tx1"/>
          </a:solidFill>
          <a:latin typeface="+mn-lt"/>
          <a:ea typeface="+mn-ea"/>
          <a:cs typeface="+mn-cs"/>
        </a:defRPr>
      </a:lvl5pPr>
      <a:lvl6pPr marL="5029200" indent="-457200" algn="l" defTabSz="914400" rtl="0" eaLnBrk="1" latinLnBrk="0" hangingPunct="1">
        <a:spcBef>
          <a:spcPct val="20000"/>
        </a:spcBef>
        <a:buFont typeface="Arial"/>
        <a:buChar char="•"/>
        <a:defRPr sz="4000" kern="1200">
          <a:solidFill>
            <a:schemeClr val="tx1"/>
          </a:solidFill>
          <a:latin typeface="+mn-lt"/>
          <a:ea typeface="+mn-ea"/>
          <a:cs typeface="+mn-cs"/>
        </a:defRPr>
      </a:lvl6pPr>
      <a:lvl7pPr marL="5943600" indent="-457200" algn="l" defTabSz="914400" rtl="0" eaLnBrk="1" latinLnBrk="0" hangingPunct="1">
        <a:spcBef>
          <a:spcPct val="20000"/>
        </a:spcBef>
        <a:buFont typeface="Arial"/>
        <a:buChar char="•"/>
        <a:defRPr sz="4000" kern="1200">
          <a:solidFill>
            <a:schemeClr val="tx1"/>
          </a:solidFill>
          <a:latin typeface="+mn-lt"/>
          <a:ea typeface="+mn-ea"/>
          <a:cs typeface="+mn-cs"/>
        </a:defRPr>
      </a:lvl7pPr>
      <a:lvl8pPr marL="6858000" indent="-457200" algn="l" defTabSz="914400" rtl="0" eaLnBrk="1" latinLnBrk="0" hangingPunct="1">
        <a:spcBef>
          <a:spcPct val="20000"/>
        </a:spcBef>
        <a:buFont typeface="Arial"/>
        <a:buChar char="•"/>
        <a:defRPr sz="4000" kern="1200">
          <a:solidFill>
            <a:schemeClr val="tx1"/>
          </a:solidFill>
          <a:latin typeface="+mn-lt"/>
          <a:ea typeface="+mn-ea"/>
          <a:cs typeface="+mn-cs"/>
        </a:defRPr>
      </a:lvl8pPr>
      <a:lvl9pPr marL="7772400" indent="-457200" algn="l" defTabSz="914400"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emf"/><Relationship Id="rId5" Type="http://schemas.openxmlformats.org/officeDocument/2006/relationships/image" Target="../media/image3.emf"/><Relationship Id="rId6" Type="http://schemas.openxmlformats.org/officeDocument/2006/relationships/image" Target="../media/image4.emf"/><Relationship Id="rId7"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tif"/></Relationships>
</file>

<file path=ppt/slides/_rels/slide7.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5" Type="http://schemas.openxmlformats.org/officeDocument/2006/relationships/image" Target="../media/image15.emf"/><Relationship Id="rId6" Type="http://schemas.openxmlformats.org/officeDocument/2006/relationships/image" Target="../media/image16.emf"/><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473921" y="2034451"/>
            <a:ext cx="638636" cy="615553"/>
          </a:xfrm>
          <a:prstGeom prst="rect">
            <a:avLst/>
          </a:prstGeom>
          <a:noFill/>
        </p:spPr>
        <p:txBody>
          <a:bodyPr wrap="none" lIns="182880" tIns="91440" rIns="182880" bIns="91440" rtlCol="0">
            <a:spAutoFit/>
          </a:bodyPr>
          <a:lstStyle/>
          <a:p>
            <a:r>
              <a:rPr lang="en-US" sz="2800" b="1" dirty="0">
                <a:latin typeface="Helvetica"/>
                <a:cs typeface="Helvetica"/>
              </a:rPr>
              <a:t>A</a:t>
            </a:r>
          </a:p>
        </p:txBody>
      </p:sp>
      <p:sp>
        <p:nvSpPr>
          <p:cNvPr id="13" name="TextBox 12"/>
          <p:cNvSpPr txBox="1"/>
          <p:nvPr/>
        </p:nvSpPr>
        <p:spPr>
          <a:xfrm>
            <a:off x="8921154" y="2046763"/>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p>
        </p:txBody>
      </p:sp>
      <p:sp>
        <p:nvSpPr>
          <p:cNvPr id="16" name="TextBox 15"/>
          <p:cNvSpPr txBox="1"/>
          <p:nvPr/>
        </p:nvSpPr>
        <p:spPr>
          <a:xfrm>
            <a:off x="1115515" y="299477"/>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1</a:t>
            </a:r>
            <a:endParaRPr lang="en-US" sz="3200" b="1" dirty="0">
              <a:latin typeface="Helvetica"/>
              <a:cs typeface="Helvetica"/>
            </a:endParaRPr>
          </a:p>
        </p:txBody>
      </p:sp>
      <p:pic>
        <p:nvPicPr>
          <p:cNvPr id="22" name="Picture 21" descr="A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3786" y="1785142"/>
            <a:ext cx="6166675" cy="6166675"/>
          </a:xfrm>
          <a:prstGeom prst="rect">
            <a:avLst/>
          </a:prstGeom>
        </p:spPr>
      </p:pic>
      <p:pic>
        <p:nvPicPr>
          <p:cNvPr id="23" name="Picture 22" descr="APO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7112" y="1437591"/>
            <a:ext cx="6673402" cy="6673402"/>
          </a:xfrm>
          <a:prstGeom prst="rect">
            <a:avLst/>
          </a:prstGeom>
        </p:spPr>
      </p:pic>
      <p:grpSp>
        <p:nvGrpSpPr>
          <p:cNvPr id="36" name="Group 35"/>
          <p:cNvGrpSpPr/>
          <p:nvPr/>
        </p:nvGrpSpPr>
        <p:grpSpPr>
          <a:xfrm>
            <a:off x="1386148" y="6609960"/>
            <a:ext cx="13951565" cy="4194809"/>
            <a:chOff x="1053994" y="6414576"/>
            <a:chExt cx="13951565" cy="4194809"/>
          </a:xfrm>
        </p:grpSpPr>
        <p:pic>
          <p:nvPicPr>
            <p:cNvPr id="28" name="Picture 27" descr="APOE_bar.pdf"/>
            <p:cNvPicPr>
              <a:picLocks noChangeAspect="1"/>
            </p:cNvPicPr>
            <p:nvPr/>
          </p:nvPicPr>
          <p:blipFill rotWithShape="1">
            <a:blip r:embed="rId5">
              <a:extLst>
                <a:ext uri="{28A0092B-C50C-407E-A947-70E740481C1C}">
                  <a14:useLocalDpi xmlns:a14="http://schemas.microsoft.com/office/drawing/2010/main" val="0"/>
                </a:ext>
              </a:extLst>
            </a:blip>
            <a:srcRect r="5985"/>
            <a:stretch/>
          </p:blipFill>
          <p:spPr>
            <a:xfrm>
              <a:off x="8679591" y="7245052"/>
              <a:ext cx="6325968" cy="3364333"/>
            </a:xfrm>
            <a:prstGeom prst="rect">
              <a:avLst/>
            </a:prstGeom>
          </p:spPr>
        </p:pic>
        <p:pic>
          <p:nvPicPr>
            <p:cNvPr id="29" name="Picture 28" descr="Sex_bar.pdf"/>
            <p:cNvPicPr>
              <a:picLocks noChangeAspect="1"/>
            </p:cNvPicPr>
            <p:nvPr/>
          </p:nvPicPr>
          <p:blipFill rotWithShape="1">
            <a:blip r:embed="rId6">
              <a:extLst>
                <a:ext uri="{28A0092B-C50C-407E-A947-70E740481C1C}">
                  <a14:useLocalDpi xmlns:a14="http://schemas.microsoft.com/office/drawing/2010/main" val="0"/>
                </a:ext>
              </a:extLst>
            </a:blip>
            <a:srcRect r="18003"/>
            <a:stretch/>
          </p:blipFill>
          <p:spPr>
            <a:xfrm>
              <a:off x="4662268" y="7245052"/>
              <a:ext cx="5517270" cy="3364333"/>
            </a:xfrm>
            <a:prstGeom prst="rect">
              <a:avLst/>
            </a:prstGeom>
          </p:spPr>
        </p:pic>
        <p:sp>
          <p:nvSpPr>
            <p:cNvPr id="14" name="TextBox 13"/>
            <p:cNvSpPr txBox="1"/>
            <p:nvPr/>
          </p:nvSpPr>
          <p:spPr>
            <a:xfrm>
              <a:off x="1151760" y="6414576"/>
              <a:ext cx="628643" cy="615553"/>
            </a:xfrm>
            <a:prstGeom prst="rect">
              <a:avLst/>
            </a:prstGeom>
            <a:noFill/>
          </p:spPr>
          <p:txBody>
            <a:bodyPr wrap="none" lIns="182880" tIns="91440" rIns="182880" bIns="91440" rtlCol="0">
              <a:spAutoFit/>
            </a:bodyPr>
            <a:lstStyle/>
            <a:p>
              <a:r>
                <a:rPr lang="en-US" sz="2800" b="1" dirty="0" smtClean="0">
                  <a:latin typeface="Helvetica"/>
                  <a:cs typeface="Helvetica"/>
                </a:rPr>
                <a:t>C</a:t>
              </a:r>
              <a:endParaRPr lang="en-US" sz="2800" b="1" dirty="0">
                <a:latin typeface="Helvetica"/>
                <a:cs typeface="Helvetica"/>
              </a:endParaRPr>
            </a:p>
          </p:txBody>
        </p:sp>
        <p:pic>
          <p:nvPicPr>
            <p:cNvPr id="30" name="Picture 29" descr="Age.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53994" y="7245052"/>
              <a:ext cx="5046500" cy="3364333"/>
            </a:xfrm>
            <a:prstGeom prst="rect">
              <a:avLst/>
            </a:prstGeom>
          </p:spPr>
        </p:pic>
        <p:sp>
          <p:nvSpPr>
            <p:cNvPr id="32" name="TextBox 31"/>
            <p:cNvSpPr txBox="1"/>
            <p:nvPr/>
          </p:nvSpPr>
          <p:spPr>
            <a:xfrm>
              <a:off x="3980164" y="6774817"/>
              <a:ext cx="823563" cy="523220"/>
            </a:xfrm>
            <a:prstGeom prst="rect">
              <a:avLst/>
            </a:prstGeom>
            <a:noFill/>
          </p:spPr>
          <p:txBody>
            <a:bodyPr wrap="none" rtlCol="0">
              <a:spAutoFit/>
            </a:bodyPr>
            <a:lstStyle/>
            <a:p>
              <a:r>
                <a:rPr lang="en-US" sz="2800" dirty="0" smtClean="0">
                  <a:latin typeface="Arial"/>
                  <a:cs typeface="Arial"/>
                </a:rPr>
                <a:t>Age</a:t>
              </a:r>
              <a:endParaRPr lang="en-US" dirty="0">
                <a:latin typeface="Arial"/>
                <a:cs typeface="Arial"/>
              </a:endParaRPr>
            </a:p>
          </p:txBody>
        </p:sp>
        <p:sp>
          <p:nvSpPr>
            <p:cNvPr id="34" name="TextBox 33"/>
            <p:cNvSpPr txBox="1"/>
            <p:nvPr/>
          </p:nvSpPr>
          <p:spPr>
            <a:xfrm>
              <a:off x="7282190" y="6815148"/>
              <a:ext cx="1621132" cy="523220"/>
            </a:xfrm>
            <a:prstGeom prst="rect">
              <a:avLst/>
            </a:prstGeom>
            <a:noFill/>
          </p:spPr>
          <p:txBody>
            <a:bodyPr wrap="none" rtlCol="0">
              <a:spAutoFit/>
            </a:bodyPr>
            <a:lstStyle/>
            <a:p>
              <a:r>
                <a:rPr lang="en-US" sz="2800" dirty="0" smtClean="0">
                  <a:latin typeface="Arial"/>
                  <a:cs typeface="Arial"/>
                </a:rPr>
                <a:t>Sex: </a:t>
              </a:r>
              <a:r>
                <a:rPr lang="en-US" sz="2800" dirty="0" smtClean="0">
                  <a:solidFill>
                    <a:schemeClr val="tx2">
                      <a:lumMod val="60000"/>
                      <a:lumOff val="40000"/>
                    </a:schemeClr>
                  </a:solidFill>
                  <a:latin typeface="Arial"/>
                  <a:cs typeface="Arial"/>
                </a:rPr>
                <a:t>M</a:t>
              </a:r>
              <a:r>
                <a:rPr lang="en-US" sz="2800" dirty="0" smtClean="0">
                  <a:latin typeface="Arial"/>
                  <a:cs typeface="Arial"/>
                </a:rPr>
                <a:t> </a:t>
              </a:r>
              <a:r>
                <a:rPr lang="en-US" sz="2800" dirty="0" smtClean="0">
                  <a:solidFill>
                    <a:srgbClr val="E26386"/>
                  </a:solidFill>
                  <a:latin typeface="Arial"/>
                  <a:cs typeface="Arial"/>
                </a:rPr>
                <a:t>F</a:t>
              </a:r>
              <a:endParaRPr lang="en-US" dirty="0">
                <a:solidFill>
                  <a:srgbClr val="E26386"/>
                </a:solidFill>
                <a:latin typeface="Arial"/>
                <a:cs typeface="Arial"/>
              </a:endParaRPr>
            </a:p>
          </p:txBody>
        </p:sp>
        <p:sp>
          <p:nvSpPr>
            <p:cNvPr id="35" name="TextBox 34"/>
            <p:cNvSpPr txBox="1"/>
            <p:nvPr/>
          </p:nvSpPr>
          <p:spPr>
            <a:xfrm>
              <a:off x="11312768" y="6810119"/>
              <a:ext cx="1182460" cy="523220"/>
            </a:xfrm>
            <a:prstGeom prst="rect">
              <a:avLst/>
            </a:prstGeom>
            <a:noFill/>
          </p:spPr>
          <p:txBody>
            <a:bodyPr wrap="none" rtlCol="0">
              <a:spAutoFit/>
            </a:bodyPr>
            <a:lstStyle/>
            <a:p>
              <a:r>
                <a:rPr lang="en-US" sz="2800" dirty="0" smtClean="0">
                  <a:latin typeface="Arial"/>
                  <a:cs typeface="Arial"/>
                </a:rPr>
                <a:t>APOE</a:t>
              </a:r>
              <a:endParaRPr lang="en-US" dirty="0">
                <a:solidFill>
                  <a:srgbClr val="E26386"/>
                </a:solidFill>
                <a:latin typeface="Arial"/>
                <a:cs typeface="Arial"/>
              </a:endParaRPr>
            </a:p>
          </p:txBody>
        </p:sp>
      </p:grpSp>
    </p:spTree>
    <p:extLst>
      <p:ext uri="{BB962C8B-B14F-4D97-AF65-F5344CB8AC3E}">
        <p14:creationId xmlns:p14="http://schemas.microsoft.com/office/powerpoint/2010/main" val="1933497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1076442" y="961054"/>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2</a:t>
            </a:r>
            <a:endParaRPr lang="en-US" sz="3200" b="1" dirty="0">
              <a:latin typeface="Helvetica"/>
              <a:cs typeface="Helvetica"/>
            </a:endParaRPr>
          </a:p>
        </p:txBody>
      </p:sp>
      <p:sp>
        <p:nvSpPr>
          <p:cNvPr id="18" name="TextBox 17"/>
          <p:cNvSpPr txBox="1"/>
          <p:nvPr/>
        </p:nvSpPr>
        <p:spPr>
          <a:xfrm>
            <a:off x="2385426" y="2629109"/>
            <a:ext cx="648630" cy="615553"/>
          </a:xfrm>
          <a:prstGeom prst="rect">
            <a:avLst/>
          </a:prstGeom>
          <a:noFill/>
        </p:spPr>
        <p:txBody>
          <a:bodyPr wrap="none" lIns="182880" tIns="91440" rIns="182880" bIns="91440" rtlCol="0">
            <a:spAutoFit/>
          </a:bodyPr>
          <a:lstStyle/>
          <a:p>
            <a:r>
              <a:rPr lang="en-US" sz="2800" b="1" dirty="0" smtClean="0">
                <a:latin typeface="Helvetica"/>
                <a:cs typeface="Helvetica"/>
              </a:rPr>
              <a:t>A</a:t>
            </a:r>
            <a:endParaRPr lang="en-US" sz="2000" b="1" dirty="0">
              <a:latin typeface="Helvetica"/>
              <a:cs typeface="Helvetica"/>
            </a:endParaRPr>
          </a:p>
        </p:txBody>
      </p:sp>
      <p:pic>
        <p:nvPicPr>
          <p:cNvPr id="26" name="Picture 25" descr="null.pdf"/>
          <p:cNvPicPr>
            <a:picLocks noChangeAspect="1"/>
          </p:cNvPicPr>
          <p:nvPr/>
        </p:nvPicPr>
        <p:blipFill rotWithShape="1">
          <a:blip r:embed="rId3">
            <a:extLst>
              <a:ext uri="{28A0092B-C50C-407E-A947-70E740481C1C}">
                <a14:useLocalDpi xmlns:a14="http://schemas.microsoft.com/office/drawing/2010/main" val="0"/>
              </a:ext>
            </a:extLst>
          </a:blip>
          <a:srcRect l="11300" b="4431"/>
          <a:stretch/>
        </p:blipFill>
        <p:spPr>
          <a:xfrm>
            <a:off x="3233303" y="3877529"/>
            <a:ext cx="4866424" cy="5243332"/>
          </a:xfrm>
          <a:prstGeom prst="rect">
            <a:avLst/>
          </a:prstGeom>
        </p:spPr>
      </p:pic>
      <p:pic>
        <p:nvPicPr>
          <p:cNvPr id="27" name="Picture 26" descr="null.pdf"/>
          <p:cNvPicPr>
            <a:picLocks noChangeAspect="1"/>
          </p:cNvPicPr>
          <p:nvPr/>
        </p:nvPicPr>
        <p:blipFill rotWithShape="1">
          <a:blip r:embed="rId4">
            <a:extLst>
              <a:ext uri="{28A0092B-C50C-407E-A947-70E740481C1C}">
                <a14:useLocalDpi xmlns:a14="http://schemas.microsoft.com/office/drawing/2010/main" val="0"/>
              </a:ext>
            </a:extLst>
          </a:blip>
          <a:srcRect l="12877" b="5835"/>
          <a:stretch/>
        </p:blipFill>
        <p:spPr>
          <a:xfrm>
            <a:off x="10364168" y="3956899"/>
            <a:ext cx="4779897" cy="5166268"/>
          </a:xfrm>
          <a:prstGeom prst="rect">
            <a:avLst/>
          </a:prstGeom>
        </p:spPr>
      </p:pic>
      <p:sp>
        <p:nvSpPr>
          <p:cNvPr id="28" name="Rectangle 27"/>
          <p:cNvSpPr/>
          <p:nvPr/>
        </p:nvSpPr>
        <p:spPr>
          <a:xfrm>
            <a:off x="3054714" y="3956899"/>
            <a:ext cx="4960803" cy="5163962"/>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2470155" y="5281817"/>
            <a:ext cx="563901" cy="523220"/>
          </a:xfrm>
          <a:prstGeom prst="rect">
            <a:avLst/>
          </a:prstGeom>
          <a:noFill/>
        </p:spPr>
        <p:txBody>
          <a:bodyPr wrap="none" rtlCol="0">
            <a:spAutoFit/>
          </a:bodyPr>
          <a:lstStyle/>
          <a:p>
            <a:r>
              <a:rPr lang="en-US" sz="2800" dirty="0" smtClean="0">
                <a:latin typeface="Arial"/>
                <a:cs typeface="Arial"/>
              </a:rPr>
              <a:t>c1</a:t>
            </a:r>
            <a:endParaRPr lang="en-US" sz="2800" dirty="0">
              <a:latin typeface="Arial"/>
              <a:cs typeface="Arial"/>
            </a:endParaRPr>
          </a:p>
        </p:txBody>
      </p:sp>
      <p:sp>
        <p:nvSpPr>
          <p:cNvPr id="30" name="TextBox 29"/>
          <p:cNvSpPr txBox="1"/>
          <p:nvPr/>
        </p:nvSpPr>
        <p:spPr>
          <a:xfrm>
            <a:off x="2470155" y="6565228"/>
            <a:ext cx="563901" cy="523220"/>
          </a:xfrm>
          <a:prstGeom prst="rect">
            <a:avLst/>
          </a:prstGeom>
          <a:noFill/>
        </p:spPr>
        <p:txBody>
          <a:bodyPr wrap="none" rtlCol="0">
            <a:spAutoFit/>
          </a:bodyPr>
          <a:lstStyle/>
          <a:p>
            <a:r>
              <a:rPr lang="en-US" sz="2800" dirty="0" smtClean="0">
                <a:latin typeface="Arial"/>
                <a:cs typeface="Arial"/>
              </a:rPr>
              <a:t>c2</a:t>
            </a:r>
            <a:endParaRPr lang="en-US" sz="2800" dirty="0">
              <a:latin typeface="Arial"/>
              <a:cs typeface="Arial"/>
            </a:endParaRPr>
          </a:p>
        </p:txBody>
      </p:sp>
      <p:sp>
        <p:nvSpPr>
          <p:cNvPr id="31" name="TextBox 30"/>
          <p:cNvSpPr txBox="1"/>
          <p:nvPr/>
        </p:nvSpPr>
        <p:spPr>
          <a:xfrm>
            <a:off x="2470155" y="7891001"/>
            <a:ext cx="563901" cy="523220"/>
          </a:xfrm>
          <a:prstGeom prst="rect">
            <a:avLst/>
          </a:prstGeom>
          <a:noFill/>
        </p:spPr>
        <p:txBody>
          <a:bodyPr wrap="none" rtlCol="0">
            <a:spAutoFit/>
          </a:bodyPr>
          <a:lstStyle/>
          <a:p>
            <a:r>
              <a:rPr lang="en-US" sz="2800" dirty="0" smtClean="0">
                <a:latin typeface="Arial"/>
                <a:cs typeface="Arial"/>
              </a:rPr>
              <a:t>c3</a:t>
            </a:r>
            <a:endParaRPr lang="en-US" sz="2800" dirty="0">
              <a:latin typeface="Arial"/>
              <a:cs typeface="Arial"/>
            </a:endParaRPr>
          </a:p>
        </p:txBody>
      </p:sp>
      <p:sp>
        <p:nvSpPr>
          <p:cNvPr id="32" name="TextBox 31"/>
          <p:cNvSpPr txBox="1"/>
          <p:nvPr/>
        </p:nvSpPr>
        <p:spPr>
          <a:xfrm>
            <a:off x="3213460" y="9123167"/>
            <a:ext cx="384365" cy="523220"/>
          </a:xfrm>
          <a:prstGeom prst="rect">
            <a:avLst/>
          </a:prstGeom>
          <a:noFill/>
        </p:spPr>
        <p:txBody>
          <a:bodyPr wrap="none" rtlCol="0">
            <a:spAutoFit/>
          </a:bodyPr>
          <a:lstStyle/>
          <a:p>
            <a:r>
              <a:rPr lang="en-US" sz="2800" dirty="0">
                <a:latin typeface="Arial"/>
                <a:cs typeface="Arial"/>
              </a:rPr>
              <a:t>0</a:t>
            </a:r>
          </a:p>
        </p:txBody>
      </p:sp>
      <p:sp>
        <p:nvSpPr>
          <p:cNvPr id="33" name="TextBox 32"/>
          <p:cNvSpPr txBox="1"/>
          <p:nvPr/>
        </p:nvSpPr>
        <p:spPr>
          <a:xfrm>
            <a:off x="4383121" y="9123167"/>
            <a:ext cx="384365" cy="523220"/>
          </a:xfrm>
          <a:prstGeom prst="rect">
            <a:avLst/>
          </a:prstGeom>
          <a:noFill/>
        </p:spPr>
        <p:txBody>
          <a:bodyPr wrap="none" rtlCol="0">
            <a:spAutoFit/>
          </a:bodyPr>
          <a:lstStyle/>
          <a:p>
            <a:r>
              <a:rPr lang="en-US" sz="2800" dirty="0" smtClean="0">
                <a:latin typeface="Arial"/>
                <a:cs typeface="Arial"/>
              </a:rPr>
              <a:t>2</a:t>
            </a:r>
            <a:endParaRPr lang="en-US" sz="2800" dirty="0">
              <a:latin typeface="Arial"/>
              <a:cs typeface="Arial"/>
            </a:endParaRPr>
          </a:p>
        </p:txBody>
      </p:sp>
      <p:sp>
        <p:nvSpPr>
          <p:cNvPr id="34" name="TextBox 33"/>
          <p:cNvSpPr txBox="1"/>
          <p:nvPr/>
        </p:nvSpPr>
        <p:spPr>
          <a:xfrm>
            <a:off x="5547474" y="9123167"/>
            <a:ext cx="384365" cy="523220"/>
          </a:xfrm>
          <a:prstGeom prst="rect">
            <a:avLst/>
          </a:prstGeom>
          <a:noFill/>
        </p:spPr>
        <p:txBody>
          <a:bodyPr wrap="none" rtlCol="0">
            <a:spAutoFit/>
          </a:bodyPr>
          <a:lstStyle/>
          <a:p>
            <a:r>
              <a:rPr lang="en-US" sz="2800" dirty="0" smtClean="0">
                <a:latin typeface="Arial"/>
                <a:cs typeface="Arial"/>
              </a:rPr>
              <a:t>4</a:t>
            </a:r>
            <a:endParaRPr lang="en-US" sz="2800" dirty="0">
              <a:latin typeface="Arial"/>
              <a:cs typeface="Arial"/>
            </a:endParaRPr>
          </a:p>
        </p:txBody>
      </p:sp>
      <p:sp>
        <p:nvSpPr>
          <p:cNvPr id="35" name="TextBox 34"/>
          <p:cNvSpPr txBox="1"/>
          <p:nvPr/>
        </p:nvSpPr>
        <p:spPr>
          <a:xfrm>
            <a:off x="6711878" y="9123167"/>
            <a:ext cx="384365" cy="523220"/>
          </a:xfrm>
          <a:prstGeom prst="rect">
            <a:avLst/>
          </a:prstGeom>
          <a:noFill/>
        </p:spPr>
        <p:txBody>
          <a:bodyPr wrap="none" rtlCol="0">
            <a:spAutoFit/>
          </a:bodyPr>
          <a:lstStyle/>
          <a:p>
            <a:r>
              <a:rPr lang="en-US" sz="2800" dirty="0" smtClean="0">
                <a:latin typeface="Arial"/>
                <a:cs typeface="Arial"/>
              </a:rPr>
              <a:t>6</a:t>
            </a:r>
            <a:endParaRPr lang="en-US" sz="2800" dirty="0">
              <a:latin typeface="Arial"/>
              <a:cs typeface="Arial"/>
            </a:endParaRPr>
          </a:p>
        </p:txBody>
      </p:sp>
      <p:sp>
        <p:nvSpPr>
          <p:cNvPr id="36" name="Rectangle 35"/>
          <p:cNvSpPr/>
          <p:nvPr/>
        </p:nvSpPr>
        <p:spPr>
          <a:xfrm>
            <a:off x="10364169" y="3959205"/>
            <a:ext cx="4960803" cy="5163962"/>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TextBox 36"/>
          <p:cNvSpPr txBox="1"/>
          <p:nvPr/>
        </p:nvSpPr>
        <p:spPr>
          <a:xfrm>
            <a:off x="11163158" y="9123167"/>
            <a:ext cx="503939" cy="523220"/>
          </a:xfrm>
          <a:prstGeom prst="rect">
            <a:avLst/>
          </a:prstGeom>
          <a:noFill/>
        </p:spPr>
        <p:txBody>
          <a:bodyPr wrap="none" rtlCol="0">
            <a:spAutoFit/>
          </a:bodyPr>
          <a:lstStyle/>
          <a:p>
            <a:r>
              <a:rPr lang="en-US" sz="2800" dirty="0" smtClean="0">
                <a:latin typeface="Arial"/>
                <a:cs typeface="Arial"/>
              </a:rPr>
              <a:t>-1</a:t>
            </a:r>
            <a:endParaRPr lang="en-US" sz="2800" dirty="0">
              <a:latin typeface="Arial"/>
              <a:cs typeface="Arial"/>
            </a:endParaRPr>
          </a:p>
        </p:txBody>
      </p:sp>
      <p:sp>
        <p:nvSpPr>
          <p:cNvPr id="38" name="TextBox 37"/>
          <p:cNvSpPr txBox="1"/>
          <p:nvPr/>
        </p:nvSpPr>
        <p:spPr>
          <a:xfrm>
            <a:off x="12704528" y="9123167"/>
            <a:ext cx="384365" cy="523220"/>
          </a:xfrm>
          <a:prstGeom prst="rect">
            <a:avLst/>
          </a:prstGeom>
          <a:noFill/>
        </p:spPr>
        <p:txBody>
          <a:bodyPr wrap="none" rtlCol="0">
            <a:spAutoFit/>
          </a:bodyPr>
          <a:lstStyle/>
          <a:p>
            <a:r>
              <a:rPr lang="en-US" sz="2800" dirty="0">
                <a:latin typeface="Arial"/>
                <a:cs typeface="Arial"/>
              </a:rPr>
              <a:t>0</a:t>
            </a:r>
          </a:p>
        </p:txBody>
      </p:sp>
      <p:sp>
        <p:nvSpPr>
          <p:cNvPr id="39" name="TextBox 38"/>
          <p:cNvSpPr txBox="1"/>
          <p:nvPr/>
        </p:nvSpPr>
        <p:spPr>
          <a:xfrm>
            <a:off x="14166577" y="9123167"/>
            <a:ext cx="384365" cy="523220"/>
          </a:xfrm>
          <a:prstGeom prst="rect">
            <a:avLst/>
          </a:prstGeom>
          <a:noFill/>
        </p:spPr>
        <p:txBody>
          <a:bodyPr wrap="none" rtlCol="0">
            <a:spAutoFit/>
          </a:bodyPr>
          <a:lstStyle/>
          <a:p>
            <a:r>
              <a:rPr lang="en-US" sz="2800" dirty="0">
                <a:latin typeface="Arial"/>
                <a:cs typeface="Arial"/>
              </a:rPr>
              <a:t>1</a:t>
            </a:r>
          </a:p>
        </p:txBody>
      </p:sp>
      <p:sp>
        <p:nvSpPr>
          <p:cNvPr id="43" name="TextBox 42"/>
          <p:cNvSpPr txBox="1"/>
          <p:nvPr/>
        </p:nvSpPr>
        <p:spPr>
          <a:xfrm>
            <a:off x="9540605" y="4935021"/>
            <a:ext cx="823563" cy="523220"/>
          </a:xfrm>
          <a:prstGeom prst="rect">
            <a:avLst/>
          </a:prstGeom>
          <a:noFill/>
        </p:spPr>
        <p:txBody>
          <a:bodyPr wrap="none" rtlCol="0">
            <a:spAutoFit/>
          </a:bodyPr>
          <a:lstStyle/>
          <a:p>
            <a:r>
              <a:rPr lang="en-US" sz="2800" dirty="0" smtClean="0">
                <a:latin typeface="Arial"/>
                <a:cs typeface="Arial"/>
              </a:rPr>
              <a:t>Age</a:t>
            </a:r>
            <a:endParaRPr lang="en-US" sz="2800" dirty="0">
              <a:latin typeface="Arial"/>
              <a:cs typeface="Arial"/>
            </a:endParaRPr>
          </a:p>
        </p:txBody>
      </p:sp>
      <p:sp>
        <p:nvSpPr>
          <p:cNvPr id="44" name="TextBox 43"/>
          <p:cNvSpPr txBox="1"/>
          <p:nvPr/>
        </p:nvSpPr>
        <p:spPr>
          <a:xfrm>
            <a:off x="9540605" y="6014035"/>
            <a:ext cx="803400" cy="523220"/>
          </a:xfrm>
          <a:prstGeom prst="rect">
            <a:avLst/>
          </a:prstGeom>
          <a:noFill/>
        </p:spPr>
        <p:txBody>
          <a:bodyPr wrap="none" rtlCol="0">
            <a:spAutoFit/>
          </a:bodyPr>
          <a:lstStyle/>
          <a:p>
            <a:r>
              <a:rPr lang="en-US" sz="2800" dirty="0" smtClean="0">
                <a:latin typeface="Arial"/>
                <a:cs typeface="Arial"/>
              </a:rPr>
              <a:t>Sex</a:t>
            </a:r>
            <a:endParaRPr lang="en-US" sz="2800" dirty="0">
              <a:latin typeface="Arial"/>
              <a:cs typeface="Arial"/>
            </a:endParaRPr>
          </a:p>
        </p:txBody>
      </p:sp>
      <p:sp>
        <p:nvSpPr>
          <p:cNvPr id="45" name="TextBox 44"/>
          <p:cNvSpPr txBox="1"/>
          <p:nvPr/>
        </p:nvSpPr>
        <p:spPr>
          <a:xfrm>
            <a:off x="8689701" y="7028922"/>
            <a:ext cx="1681620" cy="523220"/>
          </a:xfrm>
          <a:prstGeom prst="rect">
            <a:avLst/>
          </a:prstGeom>
          <a:noFill/>
        </p:spPr>
        <p:txBody>
          <a:bodyPr wrap="none" rtlCol="0">
            <a:spAutoFit/>
          </a:bodyPr>
          <a:lstStyle/>
          <a:p>
            <a:r>
              <a:rPr lang="en-US" sz="2800" dirty="0" smtClean="0">
                <a:latin typeface="Arial"/>
                <a:cs typeface="Arial"/>
              </a:rPr>
              <a:t>APOE/e2</a:t>
            </a:r>
            <a:endParaRPr lang="en-US" sz="2800" dirty="0">
              <a:latin typeface="Arial"/>
              <a:cs typeface="Arial"/>
            </a:endParaRPr>
          </a:p>
        </p:txBody>
      </p:sp>
      <p:sp>
        <p:nvSpPr>
          <p:cNvPr id="46" name="TextBox 45"/>
          <p:cNvSpPr txBox="1"/>
          <p:nvPr/>
        </p:nvSpPr>
        <p:spPr>
          <a:xfrm>
            <a:off x="8682548" y="8112927"/>
            <a:ext cx="1681620" cy="523220"/>
          </a:xfrm>
          <a:prstGeom prst="rect">
            <a:avLst/>
          </a:prstGeom>
          <a:noFill/>
        </p:spPr>
        <p:txBody>
          <a:bodyPr wrap="none" rtlCol="0">
            <a:spAutoFit/>
          </a:bodyPr>
          <a:lstStyle/>
          <a:p>
            <a:r>
              <a:rPr lang="en-US" sz="2800" dirty="0" smtClean="0">
                <a:latin typeface="Arial"/>
                <a:cs typeface="Arial"/>
              </a:rPr>
              <a:t>APOE/e4</a:t>
            </a:r>
            <a:endParaRPr lang="en-US" sz="2800" dirty="0">
              <a:latin typeface="Arial"/>
              <a:cs typeface="Arial"/>
            </a:endParaRPr>
          </a:p>
        </p:txBody>
      </p:sp>
      <p:sp>
        <p:nvSpPr>
          <p:cNvPr id="47" name="TextBox 46"/>
          <p:cNvSpPr txBox="1"/>
          <p:nvPr/>
        </p:nvSpPr>
        <p:spPr>
          <a:xfrm>
            <a:off x="9540605" y="2619631"/>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endParaRPr lang="en-US" sz="2000" b="1" dirty="0">
              <a:latin typeface="Helvetica"/>
              <a:cs typeface="Helvetica"/>
            </a:endParaRPr>
          </a:p>
        </p:txBody>
      </p:sp>
      <p:sp>
        <p:nvSpPr>
          <p:cNvPr id="2" name="Rectangle 1"/>
          <p:cNvSpPr/>
          <p:nvPr/>
        </p:nvSpPr>
        <p:spPr>
          <a:xfrm>
            <a:off x="3074698" y="4254192"/>
            <a:ext cx="4940819" cy="1299117"/>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3094499" y="6902583"/>
            <a:ext cx="4940819" cy="1299117"/>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10384153" y="4254192"/>
            <a:ext cx="4940819" cy="1027625"/>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10384153" y="6388770"/>
            <a:ext cx="4940819" cy="1027625"/>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94418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1127261" y="976585"/>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3</a:t>
            </a:r>
            <a:endParaRPr lang="en-US" sz="3200" b="1" dirty="0">
              <a:latin typeface="Helvetica"/>
              <a:cs typeface="Helvetica"/>
            </a:endParaRPr>
          </a:p>
        </p:txBody>
      </p:sp>
      <p:sp>
        <p:nvSpPr>
          <p:cNvPr id="4" name="Rectangle 3"/>
          <p:cNvSpPr/>
          <p:nvPr/>
        </p:nvSpPr>
        <p:spPr>
          <a:xfrm>
            <a:off x="6561885" y="3186633"/>
            <a:ext cx="8488703" cy="813535"/>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Autosomal SNP call by ADSP consortium (27.9 million)</a:t>
            </a:r>
            <a:endParaRPr lang="en-US" sz="2400" dirty="0">
              <a:solidFill>
                <a:schemeClr val="tx1"/>
              </a:solidFill>
              <a:latin typeface="Arial"/>
              <a:cs typeface="Arial"/>
            </a:endParaRPr>
          </a:p>
        </p:txBody>
      </p:sp>
      <p:sp>
        <p:nvSpPr>
          <p:cNvPr id="11" name="Rectangle 10"/>
          <p:cNvSpPr/>
          <p:nvPr/>
        </p:nvSpPr>
        <p:spPr>
          <a:xfrm>
            <a:off x="6561886" y="4589095"/>
            <a:ext cx="4480374" cy="813535"/>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MAF cutoff 0.01 (10.3 million)</a:t>
            </a:r>
            <a:endParaRPr lang="en-US" sz="2400" dirty="0">
              <a:solidFill>
                <a:schemeClr val="tx1"/>
              </a:solidFill>
              <a:latin typeface="Arial"/>
              <a:cs typeface="Arial"/>
            </a:endParaRPr>
          </a:p>
        </p:txBody>
      </p:sp>
      <p:sp>
        <p:nvSpPr>
          <p:cNvPr id="14" name="Rectangle 13"/>
          <p:cNvSpPr/>
          <p:nvPr/>
        </p:nvSpPr>
        <p:spPr>
          <a:xfrm>
            <a:off x="1781746" y="3160449"/>
            <a:ext cx="4480374" cy="2209659"/>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AD status of 570 participants</a:t>
            </a:r>
          </a:p>
          <a:p>
            <a:pPr algn="ctr"/>
            <a:r>
              <a:rPr lang="en-US" sz="2400" dirty="0" smtClean="0">
                <a:solidFill>
                  <a:schemeClr val="tx1"/>
                </a:solidFill>
                <a:latin typeface="Arial"/>
                <a:cs typeface="Arial"/>
              </a:rPr>
              <a:t>Covariates: age and sex</a:t>
            </a:r>
            <a:endParaRPr lang="en-US" sz="2400" dirty="0">
              <a:solidFill>
                <a:schemeClr val="tx1"/>
              </a:solidFill>
              <a:latin typeface="Arial"/>
              <a:cs typeface="Arial"/>
            </a:endParaRPr>
          </a:p>
        </p:txBody>
      </p:sp>
      <p:sp>
        <p:nvSpPr>
          <p:cNvPr id="15" name="Rectangle 14"/>
          <p:cNvSpPr/>
          <p:nvPr/>
        </p:nvSpPr>
        <p:spPr>
          <a:xfrm>
            <a:off x="11641748" y="4582757"/>
            <a:ext cx="3408841" cy="813535"/>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IBS kinship relatedness</a:t>
            </a:r>
            <a:endParaRPr lang="en-US" sz="2400" dirty="0">
              <a:solidFill>
                <a:schemeClr val="tx1"/>
              </a:solidFill>
              <a:latin typeface="Arial"/>
              <a:cs typeface="Arial"/>
            </a:endParaRPr>
          </a:p>
        </p:txBody>
      </p:sp>
      <p:sp>
        <p:nvSpPr>
          <p:cNvPr id="17" name="Rectangle 16"/>
          <p:cNvSpPr/>
          <p:nvPr/>
        </p:nvSpPr>
        <p:spPr>
          <a:xfrm>
            <a:off x="3829740" y="5993222"/>
            <a:ext cx="8770699" cy="813535"/>
          </a:xfrm>
          <a:prstGeom prst="rect">
            <a:avLst/>
          </a:prstGeom>
          <a:solidFill>
            <a:schemeClr val="accent3">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GLM without random term, flat priors, model inference by MLE </a:t>
            </a:r>
            <a:endParaRPr lang="en-US" sz="2400" dirty="0">
              <a:solidFill>
                <a:schemeClr val="tx1"/>
              </a:solidFill>
              <a:latin typeface="Arial"/>
              <a:cs typeface="Arial"/>
            </a:endParaRPr>
          </a:p>
        </p:txBody>
      </p:sp>
      <p:sp>
        <p:nvSpPr>
          <p:cNvPr id="18" name="Rectangle 17"/>
          <p:cNvSpPr/>
          <p:nvPr/>
        </p:nvSpPr>
        <p:spPr>
          <a:xfrm>
            <a:off x="3829740" y="7373725"/>
            <a:ext cx="8770699" cy="813535"/>
          </a:xfrm>
          <a:prstGeom prst="rect">
            <a:avLst/>
          </a:prstGeom>
          <a:solidFill>
            <a:schemeClr val="accent3">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P-value cutoff 0.0001 (9726)</a:t>
            </a:r>
            <a:endParaRPr lang="en-US" sz="2400" dirty="0">
              <a:solidFill>
                <a:schemeClr val="tx1"/>
              </a:solidFill>
              <a:latin typeface="Arial"/>
              <a:cs typeface="Arial"/>
            </a:endParaRPr>
          </a:p>
        </p:txBody>
      </p:sp>
      <p:sp>
        <p:nvSpPr>
          <p:cNvPr id="19" name="Rectangle 18"/>
          <p:cNvSpPr/>
          <p:nvPr/>
        </p:nvSpPr>
        <p:spPr>
          <a:xfrm>
            <a:off x="1676264" y="8786748"/>
            <a:ext cx="13268843" cy="813535"/>
          </a:xfrm>
          <a:prstGeom prst="rect">
            <a:avLst/>
          </a:prstGeom>
          <a:solidFill>
            <a:schemeClr val="accent6">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GLMM with random term, flat priors, model inference by MCMC </a:t>
            </a:r>
            <a:endParaRPr lang="en-US" sz="2400" dirty="0">
              <a:solidFill>
                <a:schemeClr val="tx1"/>
              </a:solidFill>
              <a:latin typeface="Arial"/>
              <a:cs typeface="Arial"/>
            </a:endParaRPr>
          </a:p>
        </p:txBody>
      </p:sp>
      <p:sp>
        <p:nvSpPr>
          <p:cNvPr id="20" name="Rectangle 19"/>
          <p:cNvSpPr/>
          <p:nvPr/>
        </p:nvSpPr>
        <p:spPr>
          <a:xfrm>
            <a:off x="1676264" y="10235062"/>
            <a:ext cx="13268843" cy="813535"/>
          </a:xfrm>
          <a:prstGeom prst="rect">
            <a:avLst/>
          </a:prstGeom>
          <a:solidFill>
            <a:schemeClr val="accent6">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Posterior distribution of variant effects</a:t>
            </a:r>
            <a:endParaRPr lang="en-US" sz="2400" dirty="0">
              <a:solidFill>
                <a:schemeClr val="tx1"/>
              </a:solidFill>
              <a:latin typeface="Arial"/>
              <a:cs typeface="Arial"/>
            </a:endParaRPr>
          </a:p>
        </p:txBody>
      </p:sp>
      <p:cxnSp>
        <p:nvCxnSpPr>
          <p:cNvPr id="10" name="Straight Arrow Connector 9"/>
          <p:cNvCxnSpPr>
            <a:stCxn id="11" idx="3"/>
            <a:endCxn id="15" idx="1"/>
          </p:cNvCxnSpPr>
          <p:nvPr/>
        </p:nvCxnSpPr>
        <p:spPr>
          <a:xfrm flipV="1">
            <a:off x="11042260" y="4989525"/>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rot="5400000" flipV="1">
            <a:off x="8793631" y="4296743"/>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rot="5400000" flipV="1">
            <a:off x="4778957" y="5666683"/>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rot="5400000" flipV="1">
            <a:off x="8562665" y="5699205"/>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rot="5400000" flipV="1">
            <a:off x="7391916" y="7103332"/>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a:off x="2965806" y="5370108"/>
            <a:ext cx="0" cy="3416640"/>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rot="5400000" flipV="1">
            <a:off x="7385304" y="8483835"/>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13416833" y="5396292"/>
            <a:ext cx="0" cy="3416640"/>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rot="5400000" flipV="1">
            <a:off x="7378966" y="9932149"/>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rot="5400000">
            <a:off x="14958041" y="3894321"/>
            <a:ext cx="2215998" cy="800626"/>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Data</a:t>
            </a:r>
            <a:endParaRPr lang="en-US" sz="2400" dirty="0">
              <a:solidFill>
                <a:schemeClr val="tx1"/>
              </a:solidFill>
              <a:latin typeface="Arial"/>
              <a:cs typeface="Arial"/>
            </a:endParaRPr>
          </a:p>
        </p:txBody>
      </p:sp>
      <p:sp>
        <p:nvSpPr>
          <p:cNvPr id="32" name="Rectangle 31"/>
          <p:cNvSpPr/>
          <p:nvPr/>
        </p:nvSpPr>
        <p:spPr>
          <a:xfrm rot="5400000">
            <a:off x="14958041" y="6709804"/>
            <a:ext cx="2215998" cy="800626"/>
          </a:xfrm>
          <a:prstGeom prst="rect">
            <a:avLst/>
          </a:prstGeom>
          <a:solidFill>
            <a:schemeClr val="accent3">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Pre-scan</a:t>
            </a:r>
            <a:endParaRPr lang="en-US" sz="2400" dirty="0">
              <a:solidFill>
                <a:schemeClr val="tx1"/>
              </a:solidFill>
              <a:latin typeface="Arial"/>
              <a:cs typeface="Arial"/>
            </a:endParaRPr>
          </a:p>
        </p:txBody>
      </p:sp>
      <p:sp>
        <p:nvSpPr>
          <p:cNvPr id="33" name="Rectangle 32"/>
          <p:cNvSpPr/>
          <p:nvPr/>
        </p:nvSpPr>
        <p:spPr>
          <a:xfrm rot="5400000">
            <a:off x="14935115" y="9517360"/>
            <a:ext cx="2261849" cy="800626"/>
          </a:xfrm>
          <a:prstGeom prst="rect">
            <a:avLst/>
          </a:prstGeom>
          <a:solidFill>
            <a:schemeClr val="accent6">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Scan</a:t>
            </a:r>
            <a:endParaRPr lang="en-US" sz="2400" dirty="0">
              <a:solidFill>
                <a:schemeClr val="tx1"/>
              </a:solidFill>
              <a:latin typeface="Arial"/>
              <a:cs typeface="Arial"/>
            </a:endParaRPr>
          </a:p>
        </p:txBody>
      </p:sp>
    </p:spTree>
    <p:extLst>
      <p:ext uri="{BB962C8B-B14F-4D97-AF65-F5344CB8AC3E}">
        <p14:creationId xmlns:p14="http://schemas.microsoft.com/office/powerpoint/2010/main" val="20157490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289674" y="1362852"/>
            <a:ext cx="638636" cy="615553"/>
          </a:xfrm>
          <a:prstGeom prst="rect">
            <a:avLst/>
          </a:prstGeom>
          <a:noFill/>
        </p:spPr>
        <p:txBody>
          <a:bodyPr wrap="none" lIns="182880" tIns="91440" rIns="182880" bIns="91440" rtlCol="0">
            <a:spAutoFit/>
          </a:bodyPr>
          <a:lstStyle/>
          <a:p>
            <a:r>
              <a:rPr lang="en-US" sz="2800" b="1" dirty="0">
                <a:latin typeface="Helvetica"/>
                <a:cs typeface="Helvetica"/>
              </a:rPr>
              <a:t>A</a:t>
            </a:r>
            <a:endParaRPr lang="en-US" sz="2000" b="1" dirty="0">
              <a:latin typeface="Helvetica"/>
              <a:cs typeface="Helvetica"/>
            </a:endParaRPr>
          </a:p>
        </p:txBody>
      </p:sp>
      <p:sp>
        <p:nvSpPr>
          <p:cNvPr id="16" name="TextBox 15"/>
          <p:cNvSpPr txBox="1"/>
          <p:nvPr/>
        </p:nvSpPr>
        <p:spPr>
          <a:xfrm>
            <a:off x="1140088" y="162522"/>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4</a:t>
            </a:r>
            <a:endParaRPr lang="en-US" sz="3200" b="1" dirty="0">
              <a:latin typeface="Helvetica"/>
              <a:cs typeface="Helvetica"/>
            </a:endParaRPr>
          </a:p>
        </p:txBody>
      </p:sp>
      <p:pic>
        <p:nvPicPr>
          <p:cNvPr id="8" name="Picture 7" descr="manhattan_mcmc.png"/>
          <p:cNvPicPr>
            <a:picLocks noChangeAspect="1"/>
          </p:cNvPicPr>
          <p:nvPr/>
        </p:nvPicPr>
        <p:blipFill rotWithShape="1">
          <a:blip r:embed="rId3">
            <a:extLst>
              <a:ext uri="{28A0092B-C50C-407E-A947-70E740481C1C}">
                <a14:useLocalDpi xmlns:a14="http://schemas.microsoft.com/office/drawing/2010/main" val="0"/>
              </a:ext>
            </a:extLst>
          </a:blip>
          <a:srcRect l="5106" t="3513" r="2226" b="8146"/>
          <a:stretch/>
        </p:blipFill>
        <p:spPr>
          <a:xfrm>
            <a:off x="3547534" y="7510380"/>
            <a:ext cx="11111895" cy="5296504"/>
          </a:xfrm>
          <a:prstGeom prst="rect">
            <a:avLst/>
          </a:prstGeom>
        </p:spPr>
      </p:pic>
      <p:grpSp>
        <p:nvGrpSpPr>
          <p:cNvPr id="12" name="Group 11"/>
          <p:cNvGrpSpPr/>
          <p:nvPr/>
        </p:nvGrpSpPr>
        <p:grpSpPr>
          <a:xfrm>
            <a:off x="2475149" y="7369042"/>
            <a:ext cx="12334545" cy="5966928"/>
            <a:chOff x="2475149" y="7152091"/>
            <a:chExt cx="12334545" cy="5966928"/>
          </a:xfrm>
        </p:grpSpPr>
        <p:sp>
          <p:nvSpPr>
            <p:cNvPr id="15" name="Rectangle 14"/>
            <p:cNvSpPr/>
            <p:nvPr/>
          </p:nvSpPr>
          <p:spPr>
            <a:xfrm>
              <a:off x="3608481" y="7152091"/>
              <a:ext cx="11179851" cy="535196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2924655" y="8000866"/>
              <a:ext cx="541209" cy="400110"/>
            </a:xfrm>
            <a:prstGeom prst="rect">
              <a:avLst/>
            </a:prstGeom>
            <a:noFill/>
          </p:spPr>
          <p:txBody>
            <a:bodyPr wrap="none" rtlCol="0">
              <a:spAutoFit/>
            </a:bodyPr>
            <a:lstStyle/>
            <a:p>
              <a:r>
                <a:rPr lang="en-US" sz="2000" dirty="0" smtClean="0">
                  <a:latin typeface="Arial"/>
                  <a:cs typeface="Arial"/>
                </a:rPr>
                <a:t>7.5   </a:t>
              </a:r>
              <a:endParaRPr lang="en-US" sz="2000" dirty="0">
                <a:latin typeface="Arial"/>
                <a:cs typeface="Arial"/>
              </a:endParaRPr>
            </a:p>
          </p:txBody>
        </p:sp>
        <p:sp>
          <p:nvSpPr>
            <p:cNvPr id="18" name="TextBox 17"/>
            <p:cNvSpPr txBox="1"/>
            <p:nvPr/>
          </p:nvSpPr>
          <p:spPr>
            <a:xfrm>
              <a:off x="2924655" y="9373717"/>
              <a:ext cx="541209" cy="400110"/>
            </a:xfrm>
            <a:prstGeom prst="rect">
              <a:avLst/>
            </a:prstGeom>
            <a:noFill/>
          </p:spPr>
          <p:txBody>
            <a:bodyPr wrap="none" rtlCol="0">
              <a:spAutoFit/>
            </a:bodyPr>
            <a:lstStyle/>
            <a:p>
              <a:r>
                <a:rPr lang="en-US" sz="2000" dirty="0" smtClean="0">
                  <a:latin typeface="Arial"/>
                  <a:cs typeface="Arial"/>
                </a:rPr>
                <a:t>5.0</a:t>
              </a:r>
              <a:endParaRPr lang="en-US" sz="2000" dirty="0">
                <a:latin typeface="Arial"/>
                <a:cs typeface="Arial"/>
              </a:endParaRPr>
            </a:p>
          </p:txBody>
        </p:sp>
        <p:sp>
          <p:nvSpPr>
            <p:cNvPr id="25" name="TextBox 24"/>
            <p:cNvSpPr txBox="1"/>
            <p:nvPr/>
          </p:nvSpPr>
          <p:spPr>
            <a:xfrm>
              <a:off x="2924655" y="10711319"/>
              <a:ext cx="541209" cy="400110"/>
            </a:xfrm>
            <a:prstGeom prst="rect">
              <a:avLst/>
            </a:prstGeom>
            <a:noFill/>
          </p:spPr>
          <p:txBody>
            <a:bodyPr wrap="none" rtlCol="0">
              <a:spAutoFit/>
            </a:bodyPr>
            <a:lstStyle/>
            <a:p>
              <a:r>
                <a:rPr lang="en-US" sz="2000" dirty="0">
                  <a:latin typeface="Arial"/>
                  <a:cs typeface="Arial"/>
                </a:rPr>
                <a:t>2</a:t>
              </a:r>
              <a:r>
                <a:rPr lang="en-US" sz="2000" dirty="0" smtClean="0">
                  <a:latin typeface="Arial"/>
                  <a:cs typeface="Arial"/>
                </a:rPr>
                <a:t>.5</a:t>
              </a:r>
              <a:endParaRPr lang="en-US" sz="2000" dirty="0">
                <a:latin typeface="Arial"/>
                <a:cs typeface="Arial"/>
              </a:endParaRPr>
            </a:p>
          </p:txBody>
        </p:sp>
        <p:sp>
          <p:nvSpPr>
            <p:cNvPr id="26" name="TextBox 25"/>
            <p:cNvSpPr txBox="1"/>
            <p:nvPr/>
          </p:nvSpPr>
          <p:spPr>
            <a:xfrm>
              <a:off x="3031605" y="12012618"/>
              <a:ext cx="327308" cy="400110"/>
            </a:xfrm>
            <a:prstGeom prst="rect">
              <a:avLst/>
            </a:prstGeom>
            <a:noFill/>
          </p:spPr>
          <p:txBody>
            <a:bodyPr wrap="none" rtlCol="0">
              <a:spAutoFit/>
            </a:bodyPr>
            <a:lstStyle/>
            <a:p>
              <a:r>
                <a:rPr lang="en-US" sz="2000" dirty="0" smtClean="0">
                  <a:latin typeface="Arial"/>
                  <a:cs typeface="Arial"/>
                </a:rPr>
                <a:t>0</a:t>
              </a:r>
              <a:endParaRPr lang="en-US" sz="2000" dirty="0">
                <a:latin typeface="Arial"/>
                <a:cs typeface="Arial"/>
              </a:endParaRPr>
            </a:p>
          </p:txBody>
        </p:sp>
        <p:sp>
          <p:nvSpPr>
            <p:cNvPr id="27" name="TextBox 26"/>
            <p:cNvSpPr txBox="1"/>
            <p:nvPr/>
          </p:nvSpPr>
          <p:spPr>
            <a:xfrm>
              <a:off x="4383991" y="12550697"/>
              <a:ext cx="10425703" cy="369332"/>
            </a:xfrm>
            <a:prstGeom prst="rect">
              <a:avLst/>
            </a:prstGeom>
            <a:noFill/>
          </p:spPr>
          <p:txBody>
            <a:bodyPr wrap="square" rtlCol="0">
              <a:spAutoFit/>
            </a:bodyPr>
            <a:lstStyle/>
            <a:p>
              <a:r>
                <a:rPr lang="en-US" sz="1800" dirty="0" smtClean="0">
                  <a:solidFill>
                    <a:srgbClr val="421CE5"/>
                  </a:solidFill>
                  <a:latin typeface="Arial"/>
                  <a:cs typeface="Arial"/>
                </a:rPr>
                <a:t>1                        3                   5                 7               9             11          13        15      17     19  21 </a:t>
              </a:r>
              <a:endParaRPr lang="en-US" sz="1800" dirty="0">
                <a:solidFill>
                  <a:srgbClr val="421CE5"/>
                </a:solidFill>
                <a:latin typeface="Arial"/>
                <a:cs typeface="Arial"/>
              </a:endParaRPr>
            </a:p>
          </p:txBody>
        </p:sp>
        <p:sp>
          <p:nvSpPr>
            <p:cNvPr id="28" name="TextBox 27"/>
            <p:cNvSpPr txBox="1"/>
            <p:nvPr/>
          </p:nvSpPr>
          <p:spPr>
            <a:xfrm>
              <a:off x="5269789" y="12749687"/>
              <a:ext cx="9539905" cy="369332"/>
            </a:xfrm>
            <a:prstGeom prst="rect">
              <a:avLst/>
            </a:prstGeom>
            <a:noFill/>
          </p:spPr>
          <p:txBody>
            <a:bodyPr wrap="square" rtlCol="0">
              <a:spAutoFit/>
            </a:bodyPr>
            <a:lstStyle/>
            <a:p>
              <a:r>
                <a:rPr lang="en-US" sz="1800" dirty="0" smtClean="0">
                  <a:solidFill>
                    <a:srgbClr val="FF0000"/>
                  </a:solidFill>
                  <a:latin typeface="Arial"/>
                  <a:cs typeface="Arial"/>
                </a:rPr>
                <a:t>2                     4                  6                8             10           12         14       16      18   20   22 </a:t>
              </a:r>
              <a:endParaRPr lang="en-US" sz="1800" dirty="0">
                <a:solidFill>
                  <a:srgbClr val="FF0000"/>
                </a:solidFill>
                <a:latin typeface="Arial"/>
                <a:cs typeface="Arial"/>
              </a:endParaRPr>
            </a:p>
          </p:txBody>
        </p:sp>
        <p:sp>
          <p:nvSpPr>
            <p:cNvPr id="29" name="TextBox 28"/>
            <p:cNvSpPr txBox="1"/>
            <p:nvPr/>
          </p:nvSpPr>
          <p:spPr>
            <a:xfrm rot="16200000">
              <a:off x="2034281" y="9891505"/>
              <a:ext cx="1281846" cy="400110"/>
            </a:xfrm>
            <a:prstGeom prst="rect">
              <a:avLst/>
            </a:prstGeom>
            <a:noFill/>
          </p:spPr>
          <p:txBody>
            <a:bodyPr wrap="none" rtlCol="0">
              <a:spAutoFit/>
            </a:bodyPr>
            <a:lstStyle/>
            <a:p>
              <a:r>
                <a:rPr lang="en-US" sz="2000" b="1" dirty="0" smtClean="0">
                  <a:latin typeface="Arial"/>
                  <a:cs typeface="Arial"/>
                </a:rPr>
                <a:t>-log10(P)</a:t>
              </a:r>
              <a:endParaRPr lang="en-US" sz="2000" b="1" dirty="0">
                <a:latin typeface="Arial"/>
                <a:cs typeface="Arial"/>
              </a:endParaRPr>
            </a:p>
          </p:txBody>
        </p:sp>
      </p:grpSp>
      <p:sp>
        <p:nvSpPr>
          <p:cNvPr id="30" name="TextBox 29"/>
          <p:cNvSpPr txBox="1"/>
          <p:nvPr/>
        </p:nvSpPr>
        <p:spPr>
          <a:xfrm>
            <a:off x="2402962" y="6734334"/>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endParaRPr lang="en-US" sz="2000" b="1" dirty="0">
              <a:latin typeface="Helvetica"/>
              <a:cs typeface="Helvetica"/>
            </a:endParaRPr>
          </a:p>
        </p:txBody>
      </p:sp>
      <p:pic>
        <p:nvPicPr>
          <p:cNvPr id="11" name="Picture 10" descr="manhattan_glm.png"/>
          <p:cNvPicPr>
            <a:picLocks noChangeAspect="1"/>
          </p:cNvPicPr>
          <p:nvPr/>
        </p:nvPicPr>
        <p:blipFill rotWithShape="1">
          <a:blip r:embed="rId4">
            <a:extLst>
              <a:ext uri="{28A0092B-C50C-407E-A947-70E740481C1C}">
                <a14:useLocalDpi xmlns:a14="http://schemas.microsoft.com/office/drawing/2010/main" val="0"/>
              </a:ext>
            </a:extLst>
          </a:blip>
          <a:srcRect l="5067" t="3719" r="2564" b="8184"/>
          <a:stretch/>
        </p:blipFill>
        <p:spPr>
          <a:xfrm>
            <a:off x="3547534" y="1362852"/>
            <a:ext cx="11111896" cy="5298910"/>
          </a:xfrm>
          <a:prstGeom prst="rect">
            <a:avLst/>
          </a:prstGeom>
        </p:spPr>
      </p:pic>
      <p:grpSp>
        <p:nvGrpSpPr>
          <p:cNvPr id="31" name="Group 30"/>
          <p:cNvGrpSpPr/>
          <p:nvPr/>
        </p:nvGrpSpPr>
        <p:grpSpPr>
          <a:xfrm>
            <a:off x="2475149" y="1219672"/>
            <a:ext cx="12334545" cy="5966928"/>
            <a:chOff x="2475149" y="7152091"/>
            <a:chExt cx="12334545" cy="5966928"/>
          </a:xfrm>
        </p:grpSpPr>
        <p:sp>
          <p:nvSpPr>
            <p:cNvPr id="32" name="Rectangle 31"/>
            <p:cNvSpPr/>
            <p:nvPr/>
          </p:nvSpPr>
          <p:spPr>
            <a:xfrm>
              <a:off x="3608481" y="7152091"/>
              <a:ext cx="11179851" cy="535196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2924655" y="8000866"/>
              <a:ext cx="541209" cy="400110"/>
            </a:xfrm>
            <a:prstGeom prst="rect">
              <a:avLst/>
            </a:prstGeom>
            <a:noFill/>
          </p:spPr>
          <p:txBody>
            <a:bodyPr wrap="none" rtlCol="0">
              <a:spAutoFit/>
            </a:bodyPr>
            <a:lstStyle/>
            <a:p>
              <a:r>
                <a:rPr lang="en-US" sz="2000" dirty="0" smtClean="0">
                  <a:latin typeface="Arial"/>
                  <a:cs typeface="Arial"/>
                </a:rPr>
                <a:t>7.5   </a:t>
              </a:r>
              <a:endParaRPr lang="en-US" sz="2000" dirty="0">
                <a:latin typeface="Arial"/>
                <a:cs typeface="Arial"/>
              </a:endParaRPr>
            </a:p>
          </p:txBody>
        </p:sp>
        <p:sp>
          <p:nvSpPr>
            <p:cNvPr id="34" name="TextBox 33"/>
            <p:cNvSpPr txBox="1"/>
            <p:nvPr/>
          </p:nvSpPr>
          <p:spPr>
            <a:xfrm>
              <a:off x="2924655" y="9373717"/>
              <a:ext cx="541209" cy="400110"/>
            </a:xfrm>
            <a:prstGeom prst="rect">
              <a:avLst/>
            </a:prstGeom>
            <a:noFill/>
          </p:spPr>
          <p:txBody>
            <a:bodyPr wrap="none" rtlCol="0">
              <a:spAutoFit/>
            </a:bodyPr>
            <a:lstStyle/>
            <a:p>
              <a:r>
                <a:rPr lang="en-US" sz="2000" dirty="0" smtClean="0">
                  <a:latin typeface="Arial"/>
                  <a:cs typeface="Arial"/>
                </a:rPr>
                <a:t>5.0</a:t>
              </a:r>
              <a:endParaRPr lang="en-US" sz="2000" dirty="0">
                <a:latin typeface="Arial"/>
                <a:cs typeface="Arial"/>
              </a:endParaRPr>
            </a:p>
          </p:txBody>
        </p:sp>
        <p:sp>
          <p:nvSpPr>
            <p:cNvPr id="35" name="TextBox 34"/>
            <p:cNvSpPr txBox="1"/>
            <p:nvPr/>
          </p:nvSpPr>
          <p:spPr>
            <a:xfrm>
              <a:off x="2924655" y="10711319"/>
              <a:ext cx="541209" cy="400110"/>
            </a:xfrm>
            <a:prstGeom prst="rect">
              <a:avLst/>
            </a:prstGeom>
            <a:noFill/>
          </p:spPr>
          <p:txBody>
            <a:bodyPr wrap="none" rtlCol="0">
              <a:spAutoFit/>
            </a:bodyPr>
            <a:lstStyle/>
            <a:p>
              <a:r>
                <a:rPr lang="en-US" sz="2000" dirty="0">
                  <a:latin typeface="Arial"/>
                  <a:cs typeface="Arial"/>
                </a:rPr>
                <a:t>2</a:t>
              </a:r>
              <a:r>
                <a:rPr lang="en-US" sz="2000" dirty="0" smtClean="0">
                  <a:latin typeface="Arial"/>
                  <a:cs typeface="Arial"/>
                </a:rPr>
                <a:t>.5</a:t>
              </a:r>
              <a:endParaRPr lang="en-US" sz="2000" dirty="0">
                <a:latin typeface="Arial"/>
                <a:cs typeface="Arial"/>
              </a:endParaRPr>
            </a:p>
          </p:txBody>
        </p:sp>
        <p:sp>
          <p:nvSpPr>
            <p:cNvPr id="36" name="TextBox 35"/>
            <p:cNvSpPr txBox="1"/>
            <p:nvPr/>
          </p:nvSpPr>
          <p:spPr>
            <a:xfrm>
              <a:off x="3031605" y="12012618"/>
              <a:ext cx="327308" cy="400110"/>
            </a:xfrm>
            <a:prstGeom prst="rect">
              <a:avLst/>
            </a:prstGeom>
            <a:noFill/>
          </p:spPr>
          <p:txBody>
            <a:bodyPr wrap="none" rtlCol="0">
              <a:spAutoFit/>
            </a:bodyPr>
            <a:lstStyle/>
            <a:p>
              <a:r>
                <a:rPr lang="en-US" sz="2000" dirty="0" smtClean="0">
                  <a:latin typeface="Arial"/>
                  <a:cs typeface="Arial"/>
                </a:rPr>
                <a:t>0</a:t>
              </a:r>
              <a:endParaRPr lang="en-US" sz="2000" dirty="0">
                <a:latin typeface="Arial"/>
                <a:cs typeface="Arial"/>
              </a:endParaRPr>
            </a:p>
          </p:txBody>
        </p:sp>
        <p:sp>
          <p:nvSpPr>
            <p:cNvPr id="37" name="TextBox 36"/>
            <p:cNvSpPr txBox="1"/>
            <p:nvPr/>
          </p:nvSpPr>
          <p:spPr>
            <a:xfrm>
              <a:off x="4383991" y="12550697"/>
              <a:ext cx="10425703" cy="369332"/>
            </a:xfrm>
            <a:prstGeom prst="rect">
              <a:avLst/>
            </a:prstGeom>
            <a:noFill/>
          </p:spPr>
          <p:txBody>
            <a:bodyPr wrap="square" rtlCol="0">
              <a:spAutoFit/>
            </a:bodyPr>
            <a:lstStyle/>
            <a:p>
              <a:r>
                <a:rPr lang="en-US" sz="1800" dirty="0" smtClean="0">
                  <a:solidFill>
                    <a:srgbClr val="421CE5"/>
                  </a:solidFill>
                  <a:latin typeface="Arial"/>
                  <a:cs typeface="Arial"/>
                </a:rPr>
                <a:t>1                        3                   5                 7               9             11          13        15      17     19  21 </a:t>
              </a:r>
              <a:endParaRPr lang="en-US" sz="1800" dirty="0">
                <a:solidFill>
                  <a:srgbClr val="421CE5"/>
                </a:solidFill>
                <a:latin typeface="Arial"/>
                <a:cs typeface="Arial"/>
              </a:endParaRPr>
            </a:p>
          </p:txBody>
        </p:sp>
        <p:sp>
          <p:nvSpPr>
            <p:cNvPr id="38" name="TextBox 37"/>
            <p:cNvSpPr txBox="1"/>
            <p:nvPr/>
          </p:nvSpPr>
          <p:spPr>
            <a:xfrm>
              <a:off x="5269789" y="12749687"/>
              <a:ext cx="9539905" cy="369332"/>
            </a:xfrm>
            <a:prstGeom prst="rect">
              <a:avLst/>
            </a:prstGeom>
            <a:noFill/>
          </p:spPr>
          <p:txBody>
            <a:bodyPr wrap="square" rtlCol="0">
              <a:spAutoFit/>
            </a:bodyPr>
            <a:lstStyle/>
            <a:p>
              <a:r>
                <a:rPr lang="en-US" sz="1800" dirty="0" smtClean="0">
                  <a:solidFill>
                    <a:srgbClr val="FF0000"/>
                  </a:solidFill>
                  <a:latin typeface="Arial"/>
                  <a:cs typeface="Arial"/>
                </a:rPr>
                <a:t>2                     4                  6                8             10           12         14       16      18   20   22 </a:t>
              </a:r>
              <a:endParaRPr lang="en-US" sz="1800" dirty="0">
                <a:solidFill>
                  <a:srgbClr val="FF0000"/>
                </a:solidFill>
                <a:latin typeface="Arial"/>
                <a:cs typeface="Arial"/>
              </a:endParaRPr>
            </a:p>
          </p:txBody>
        </p:sp>
        <p:sp>
          <p:nvSpPr>
            <p:cNvPr id="39" name="TextBox 38"/>
            <p:cNvSpPr txBox="1"/>
            <p:nvPr/>
          </p:nvSpPr>
          <p:spPr>
            <a:xfrm rot="16200000">
              <a:off x="2034281" y="9891505"/>
              <a:ext cx="1281846" cy="400110"/>
            </a:xfrm>
            <a:prstGeom prst="rect">
              <a:avLst/>
            </a:prstGeom>
            <a:noFill/>
          </p:spPr>
          <p:txBody>
            <a:bodyPr wrap="none" rtlCol="0">
              <a:spAutoFit/>
            </a:bodyPr>
            <a:lstStyle/>
            <a:p>
              <a:r>
                <a:rPr lang="en-US" sz="2000" b="1" dirty="0" smtClean="0">
                  <a:latin typeface="Arial"/>
                  <a:cs typeface="Arial"/>
                </a:rPr>
                <a:t>-log10(P)</a:t>
              </a:r>
              <a:endParaRPr lang="en-US" sz="2000" b="1" dirty="0">
                <a:latin typeface="Arial"/>
                <a:cs typeface="Arial"/>
              </a:endParaRPr>
            </a:p>
          </p:txBody>
        </p:sp>
      </p:grpSp>
      <p:cxnSp>
        <p:nvCxnSpPr>
          <p:cNvPr id="45" name="Straight Connector 44"/>
          <p:cNvCxnSpPr/>
          <p:nvPr/>
        </p:nvCxnSpPr>
        <p:spPr>
          <a:xfrm>
            <a:off x="3662145" y="8579505"/>
            <a:ext cx="11050949" cy="0"/>
          </a:xfrm>
          <a:prstGeom prst="line">
            <a:avLst/>
          </a:prstGeom>
          <a:ln>
            <a:solidFill>
              <a:schemeClr val="accent4">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46" name="Rectangle 45"/>
          <p:cNvSpPr/>
          <p:nvPr/>
        </p:nvSpPr>
        <p:spPr>
          <a:xfrm>
            <a:off x="4380711" y="7372356"/>
            <a:ext cx="1706604" cy="400110"/>
          </a:xfrm>
          <a:prstGeom prst="rect">
            <a:avLst/>
          </a:prstGeom>
        </p:spPr>
        <p:txBody>
          <a:bodyPr wrap="square">
            <a:spAutoFit/>
          </a:bodyPr>
          <a:lstStyle/>
          <a:p>
            <a:r>
              <a:rPr lang="en-US" sz="2000" dirty="0" smtClean="0">
                <a:latin typeface="Arial"/>
                <a:cs typeface="Arial"/>
              </a:rPr>
              <a:t>rs10490263</a:t>
            </a:r>
            <a:endParaRPr lang="en-US" sz="2000" dirty="0">
              <a:latin typeface="Arial"/>
              <a:cs typeface="Arial"/>
            </a:endParaRPr>
          </a:p>
        </p:txBody>
      </p:sp>
      <p:sp>
        <p:nvSpPr>
          <p:cNvPr id="47" name="Rectangle 46"/>
          <p:cNvSpPr/>
          <p:nvPr/>
        </p:nvSpPr>
        <p:spPr>
          <a:xfrm>
            <a:off x="6884092" y="7361508"/>
            <a:ext cx="1614625" cy="400110"/>
          </a:xfrm>
          <a:prstGeom prst="rect">
            <a:avLst/>
          </a:prstGeom>
        </p:spPr>
        <p:txBody>
          <a:bodyPr wrap="square">
            <a:spAutoFit/>
          </a:bodyPr>
          <a:lstStyle/>
          <a:p>
            <a:r>
              <a:rPr lang="en-US" sz="2000" dirty="0" smtClean="0">
                <a:latin typeface="Arial"/>
                <a:cs typeface="Arial"/>
              </a:rPr>
              <a:t>rs74944275</a:t>
            </a:r>
            <a:endParaRPr lang="en-US" sz="2000" dirty="0">
              <a:latin typeface="Arial"/>
              <a:cs typeface="Arial"/>
            </a:endParaRPr>
          </a:p>
        </p:txBody>
      </p:sp>
      <p:sp>
        <p:nvSpPr>
          <p:cNvPr id="48" name="Rectangle 47"/>
          <p:cNvSpPr/>
          <p:nvPr/>
        </p:nvSpPr>
        <p:spPr>
          <a:xfrm>
            <a:off x="7657989" y="7761618"/>
            <a:ext cx="1750970" cy="400110"/>
          </a:xfrm>
          <a:prstGeom prst="rect">
            <a:avLst/>
          </a:prstGeom>
        </p:spPr>
        <p:txBody>
          <a:bodyPr wrap="square">
            <a:spAutoFit/>
          </a:bodyPr>
          <a:lstStyle/>
          <a:p>
            <a:r>
              <a:rPr lang="en-US" sz="2000" dirty="0" smtClean="0">
                <a:latin typeface="Arial"/>
                <a:cs typeface="Arial"/>
              </a:rPr>
              <a:t>rs149372995</a:t>
            </a:r>
            <a:endParaRPr lang="en-US" sz="2000" dirty="0">
              <a:latin typeface="Arial"/>
              <a:cs typeface="Arial"/>
            </a:endParaRPr>
          </a:p>
        </p:txBody>
      </p:sp>
      <p:sp>
        <p:nvSpPr>
          <p:cNvPr id="49" name="Rectangle 48"/>
          <p:cNvSpPr/>
          <p:nvPr/>
        </p:nvSpPr>
        <p:spPr>
          <a:xfrm>
            <a:off x="8538123" y="8201201"/>
            <a:ext cx="1741672" cy="400110"/>
          </a:xfrm>
          <a:prstGeom prst="rect">
            <a:avLst/>
          </a:prstGeom>
        </p:spPr>
        <p:txBody>
          <a:bodyPr wrap="square">
            <a:spAutoFit/>
          </a:bodyPr>
          <a:lstStyle/>
          <a:p>
            <a:r>
              <a:rPr lang="en-US" sz="2000" dirty="0" smtClean="0">
                <a:latin typeface="Arial"/>
                <a:cs typeface="Arial"/>
              </a:rPr>
              <a:t>rs140233081 </a:t>
            </a:r>
            <a:endParaRPr lang="en-US" sz="2000" dirty="0">
              <a:latin typeface="Arial"/>
              <a:cs typeface="Arial"/>
            </a:endParaRPr>
          </a:p>
        </p:txBody>
      </p:sp>
      <p:sp>
        <p:nvSpPr>
          <p:cNvPr id="50" name="Rectangle 49"/>
          <p:cNvSpPr/>
          <p:nvPr/>
        </p:nvSpPr>
        <p:spPr>
          <a:xfrm>
            <a:off x="3608481" y="4247475"/>
            <a:ext cx="11181370" cy="2102065"/>
          </a:xfrm>
          <a:prstGeom prst="rect">
            <a:avLst/>
          </a:prstGeom>
          <a:solidFill>
            <a:schemeClr val="bg1">
              <a:lumMod val="85000"/>
              <a:alpha val="57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87309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1115515" y="459644"/>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5</a:t>
            </a:r>
            <a:endParaRPr lang="en-US" sz="3200" b="1" dirty="0">
              <a:latin typeface="Helvetica"/>
              <a:cs typeface="Helvetica"/>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8310" y="8067041"/>
            <a:ext cx="9651542" cy="482577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2720" y="1830212"/>
            <a:ext cx="10047185" cy="5741249"/>
          </a:xfrm>
          <a:prstGeom prst="rect">
            <a:avLst/>
          </a:prstGeom>
        </p:spPr>
      </p:pic>
      <p:sp>
        <p:nvSpPr>
          <p:cNvPr id="15" name="TextBox 14"/>
          <p:cNvSpPr txBox="1"/>
          <p:nvPr/>
        </p:nvSpPr>
        <p:spPr>
          <a:xfrm>
            <a:off x="2289674" y="1647332"/>
            <a:ext cx="638636" cy="615553"/>
          </a:xfrm>
          <a:prstGeom prst="rect">
            <a:avLst/>
          </a:prstGeom>
          <a:noFill/>
        </p:spPr>
        <p:txBody>
          <a:bodyPr wrap="none" lIns="182880" tIns="91440" rIns="182880" bIns="91440" rtlCol="0">
            <a:spAutoFit/>
          </a:bodyPr>
          <a:lstStyle/>
          <a:p>
            <a:r>
              <a:rPr lang="en-US" sz="2800" b="1" dirty="0">
                <a:latin typeface="Helvetica"/>
                <a:cs typeface="Helvetica"/>
              </a:rPr>
              <a:t>A</a:t>
            </a:r>
            <a:endParaRPr lang="en-US" sz="2000" b="1" dirty="0">
              <a:latin typeface="Helvetica"/>
              <a:cs typeface="Helvetica"/>
            </a:endParaRPr>
          </a:p>
        </p:txBody>
      </p:sp>
      <p:sp>
        <p:nvSpPr>
          <p:cNvPr id="17" name="TextBox 16"/>
          <p:cNvSpPr txBox="1"/>
          <p:nvPr/>
        </p:nvSpPr>
        <p:spPr>
          <a:xfrm>
            <a:off x="2402962" y="7079774"/>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endParaRPr lang="en-US" sz="2000" b="1" dirty="0">
              <a:latin typeface="Helvetica"/>
              <a:cs typeface="Helvetica"/>
            </a:endParaRPr>
          </a:p>
        </p:txBody>
      </p:sp>
    </p:spTree>
    <p:extLst>
      <p:ext uri="{BB962C8B-B14F-4D97-AF65-F5344CB8AC3E}">
        <p14:creationId xmlns:p14="http://schemas.microsoft.com/office/powerpoint/2010/main" val="10366759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2934" y="3698240"/>
            <a:ext cx="13399936" cy="5262880"/>
          </a:xfrm>
          <a:prstGeom prst="rect">
            <a:avLst/>
          </a:prstGeom>
        </p:spPr>
      </p:pic>
      <p:sp>
        <p:nvSpPr>
          <p:cNvPr id="5" name="TextBox 4"/>
          <p:cNvSpPr txBox="1"/>
          <p:nvPr/>
        </p:nvSpPr>
        <p:spPr>
          <a:xfrm>
            <a:off x="1191575" y="1556924"/>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6</a:t>
            </a:r>
            <a:endParaRPr lang="en-US" sz="3200" b="1" dirty="0">
              <a:latin typeface="Helvetica"/>
              <a:cs typeface="Helvetica"/>
            </a:endParaRPr>
          </a:p>
        </p:txBody>
      </p:sp>
    </p:spTree>
    <p:extLst>
      <p:ext uri="{BB962C8B-B14F-4D97-AF65-F5344CB8AC3E}">
        <p14:creationId xmlns:p14="http://schemas.microsoft.com/office/powerpoint/2010/main" val="179127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descr="simulation.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3196" y="9066305"/>
            <a:ext cx="6278946" cy="4185964"/>
          </a:xfrm>
          <a:prstGeom prst="rect">
            <a:avLst/>
          </a:prstGeom>
        </p:spPr>
      </p:pic>
      <p:sp>
        <p:nvSpPr>
          <p:cNvPr id="16" name="TextBox 15"/>
          <p:cNvSpPr txBox="1"/>
          <p:nvPr/>
        </p:nvSpPr>
        <p:spPr>
          <a:xfrm>
            <a:off x="1115515" y="341360"/>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7</a:t>
            </a:r>
            <a:endParaRPr lang="en-US" sz="3200" b="1" dirty="0">
              <a:latin typeface="Helvetica"/>
              <a:cs typeface="Helvetica"/>
            </a:endParaRPr>
          </a:p>
        </p:txBody>
      </p:sp>
      <p:sp>
        <p:nvSpPr>
          <p:cNvPr id="14" name="TextBox 13"/>
          <p:cNvSpPr txBox="1"/>
          <p:nvPr/>
        </p:nvSpPr>
        <p:spPr>
          <a:xfrm>
            <a:off x="4674821" y="1326389"/>
            <a:ext cx="591598" cy="553998"/>
          </a:xfrm>
          <a:prstGeom prst="rect">
            <a:avLst/>
          </a:prstGeom>
          <a:noFill/>
        </p:spPr>
        <p:txBody>
          <a:bodyPr wrap="none" lIns="182880" tIns="91440" rIns="182880" bIns="91440" rtlCol="0">
            <a:spAutoFit/>
          </a:bodyPr>
          <a:lstStyle/>
          <a:p>
            <a:r>
              <a:rPr lang="en-US" sz="2400" b="1" dirty="0" smtClean="0">
                <a:latin typeface="Helvetica"/>
                <a:cs typeface="Helvetica"/>
              </a:rPr>
              <a:t>A</a:t>
            </a:r>
            <a:endParaRPr lang="en-US" sz="1800" b="1" dirty="0">
              <a:latin typeface="Helvetica"/>
              <a:cs typeface="Helvetica"/>
            </a:endParaRPr>
          </a:p>
        </p:txBody>
      </p:sp>
      <p:sp>
        <p:nvSpPr>
          <p:cNvPr id="15" name="TextBox 14"/>
          <p:cNvSpPr txBox="1"/>
          <p:nvPr/>
        </p:nvSpPr>
        <p:spPr>
          <a:xfrm>
            <a:off x="4674821" y="4107658"/>
            <a:ext cx="591598" cy="553998"/>
          </a:xfrm>
          <a:prstGeom prst="rect">
            <a:avLst/>
          </a:prstGeom>
          <a:noFill/>
        </p:spPr>
        <p:txBody>
          <a:bodyPr wrap="none" lIns="182880" tIns="91440" rIns="182880" bIns="91440" rtlCol="0">
            <a:spAutoFit/>
          </a:bodyPr>
          <a:lstStyle/>
          <a:p>
            <a:r>
              <a:rPr lang="en-US" sz="2400" b="1" dirty="0">
                <a:latin typeface="Helvetica"/>
                <a:cs typeface="Helvetica"/>
              </a:rPr>
              <a:t>B</a:t>
            </a:r>
            <a:endParaRPr lang="en-US" sz="1800" b="1" dirty="0">
              <a:latin typeface="Helvetica"/>
              <a:cs typeface="Helvetica"/>
            </a:endParaRPr>
          </a:p>
        </p:txBody>
      </p:sp>
      <p:sp>
        <p:nvSpPr>
          <p:cNvPr id="17" name="TextBox 16"/>
          <p:cNvSpPr txBox="1"/>
          <p:nvPr/>
        </p:nvSpPr>
        <p:spPr>
          <a:xfrm>
            <a:off x="4674821" y="6911473"/>
            <a:ext cx="591598" cy="553998"/>
          </a:xfrm>
          <a:prstGeom prst="rect">
            <a:avLst/>
          </a:prstGeom>
          <a:noFill/>
        </p:spPr>
        <p:txBody>
          <a:bodyPr wrap="none" lIns="182880" tIns="91440" rIns="182880" bIns="91440" rtlCol="0">
            <a:spAutoFit/>
          </a:bodyPr>
          <a:lstStyle/>
          <a:p>
            <a:r>
              <a:rPr lang="en-US" sz="2400" b="1" dirty="0">
                <a:latin typeface="Helvetica"/>
                <a:cs typeface="Helvetica"/>
              </a:rPr>
              <a:t>C</a:t>
            </a:r>
            <a:endParaRPr lang="en-US" sz="1800" b="1" dirty="0">
              <a:latin typeface="Helvetica"/>
              <a:cs typeface="Helvetica"/>
            </a:endParaRPr>
          </a:p>
        </p:txBody>
      </p:sp>
      <p:sp>
        <p:nvSpPr>
          <p:cNvPr id="18" name="TextBox 17"/>
          <p:cNvSpPr txBox="1"/>
          <p:nvPr/>
        </p:nvSpPr>
        <p:spPr>
          <a:xfrm>
            <a:off x="4674821" y="9650533"/>
            <a:ext cx="591598" cy="553998"/>
          </a:xfrm>
          <a:prstGeom prst="rect">
            <a:avLst/>
          </a:prstGeom>
          <a:noFill/>
        </p:spPr>
        <p:txBody>
          <a:bodyPr wrap="none" lIns="182880" tIns="91440" rIns="182880" bIns="91440" rtlCol="0">
            <a:spAutoFit/>
          </a:bodyPr>
          <a:lstStyle/>
          <a:p>
            <a:r>
              <a:rPr lang="en-US" sz="2400" b="1" dirty="0">
                <a:latin typeface="Helvetica"/>
                <a:cs typeface="Helvetica"/>
              </a:rPr>
              <a:t>D</a:t>
            </a:r>
            <a:endParaRPr lang="en-US" sz="1800" b="1" dirty="0">
              <a:latin typeface="Helvetica"/>
              <a:cs typeface="Helvetica"/>
            </a:endParaRPr>
          </a:p>
        </p:txBody>
      </p:sp>
      <p:sp>
        <p:nvSpPr>
          <p:cNvPr id="26" name="TextBox 25"/>
          <p:cNvSpPr txBox="1"/>
          <p:nvPr/>
        </p:nvSpPr>
        <p:spPr>
          <a:xfrm>
            <a:off x="6697132" y="11271866"/>
            <a:ext cx="2027204" cy="307777"/>
          </a:xfrm>
          <a:prstGeom prst="rect">
            <a:avLst/>
          </a:prstGeom>
          <a:noFill/>
        </p:spPr>
        <p:txBody>
          <a:bodyPr wrap="square" rtlCol="0">
            <a:spAutoFit/>
          </a:bodyPr>
          <a:lstStyle/>
          <a:p>
            <a:r>
              <a:rPr lang="en-US" sz="1400" dirty="0" smtClean="0">
                <a:latin typeface="Arial"/>
                <a:cs typeface="Arial"/>
              </a:rPr>
              <a:t>P-value with flat prior</a:t>
            </a:r>
            <a:endParaRPr lang="en-US" sz="1400" dirty="0">
              <a:latin typeface="Arial"/>
              <a:cs typeface="Arial"/>
            </a:endParaRPr>
          </a:p>
        </p:txBody>
      </p:sp>
      <p:pic>
        <p:nvPicPr>
          <p:cNvPr id="32" name="Picture 31" descr="simulation.pdf"/>
          <p:cNvPicPr>
            <a:picLocks noChangeAspect="1"/>
          </p:cNvPicPr>
          <p:nvPr/>
        </p:nvPicPr>
        <p:blipFill rotWithShape="1">
          <a:blip r:embed="rId4">
            <a:extLst>
              <a:ext uri="{28A0092B-C50C-407E-A947-70E740481C1C}">
                <a14:useLocalDpi xmlns:a14="http://schemas.microsoft.com/office/drawing/2010/main" val="0"/>
              </a:ext>
            </a:extLst>
          </a:blip>
          <a:srcRect b="13448"/>
          <a:stretch/>
        </p:blipFill>
        <p:spPr>
          <a:xfrm>
            <a:off x="5693197" y="618321"/>
            <a:ext cx="6278948" cy="3623033"/>
          </a:xfrm>
          <a:prstGeom prst="rect">
            <a:avLst/>
          </a:prstGeom>
        </p:spPr>
      </p:pic>
      <p:pic>
        <p:nvPicPr>
          <p:cNvPr id="33" name="Picture 32" descr="simulation.pdf"/>
          <p:cNvPicPr>
            <a:picLocks noChangeAspect="1"/>
          </p:cNvPicPr>
          <p:nvPr/>
        </p:nvPicPr>
        <p:blipFill rotWithShape="1">
          <a:blip r:embed="rId5">
            <a:extLst>
              <a:ext uri="{28A0092B-C50C-407E-A947-70E740481C1C}">
                <a14:useLocalDpi xmlns:a14="http://schemas.microsoft.com/office/drawing/2010/main" val="0"/>
              </a:ext>
            </a:extLst>
          </a:blip>
          <a:srcRect b="14460"/>
          <a:stretch/>
        </p:blipFill>
        <p:spPr>
          <a:xfrm>
            <a:off x="5693196" y="3431695"/>
            <a:ext cx="6278947" cy="3580698"/>
          </a:xfrm>
          <a:prstGeom prst="rect">
            <a:avLst/>
          </a:prstGeom>
        </p:spPr>
      </p:pic>
      <p:pic>
        <p:nvPicPr>
          <p:cNvPr id="34" name="Picture 33" descr="simulation.pdf"/>
          <p:cNvPicPr>
            <a:picLocks noChangeAspect="1"/>
          </p:cNvPicPr>
          <p:nvPr/>
        </p:nvPicPr>
        <p:blipFill rotWithShape="1">
          <a:blip r:embed="rId6">
            <a:extLst>
              <a:ext uri="{28A0092B-C50C-407E-A947-70E740481C1C}">
                <a14:useLocalDpi xmlns:a14="http://schemas.microsoft.com/office/drawing/2010/main" val="0"/>
              </a:ext>
            </a:extLst>
          </a:blip>
          <a:srcRect b="12059"/>
          <a:stretch/>
        </p:blipFill>
        <p:spPr>
          <a:xfrm>
            <a:off x="5693196" y="6246355"/>
            <a:ext cx="6278947" cy="3681177"/>
          </a:xfrm>
          <a:prstGeom prst="rect">
            <a:avLst/>
          </a:prstGeom>
        </p:spPr>
      </p:pic>
      <p:cxnSp>
        <p:nvCxnSpPr>
          <p:cNvPr id="36" name="Straight Connector 35"/>
          <p:cNvCxnSpPr/>
          <p:nvPr/>
        </p:nvCxnSpPr>
        <p:spPr>
          <a:xfrm>
            <a:off x="9057312" y="1470619"/>
            <a:ext cx="0" cy="10709772"/>
          </a:xfrm>
          <a:prstGeom prst="line">
            <a:avLst/>
          </a:prstGeom>
          <a:ln w="6350" cmpd="sng">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9744461" y="1489739"/>
            <a:ext cx="0" cy="10709772"/>
          </a:xfrm>
          <a:prstGeom prst="line">
            <a:avLst/>
          </a:prstGeom>
          <a:ln w="6350" cmpd="sng">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6686549" y="2410290"/>
            <a:ext cx="2259913" cy="307777"/>
          </a:xfrm>
          <a:prstGeom prst="rect">
            <a:avLst/>
          </a:prstGeom>
          <a:noFill/>
        </p:spPr>
        <p:txBody>
          <a:bodyPr wrap="square" rtlCol="0">
            <a:spAutoFit/>
          </a:bodyPr>
          <a:lstStyle/>
          <a:p>
            <a:r>
              <a:rPr lang="en-US" sz="1400" dirty="0" smtClean="0">
                <a:latin typeface="Arial"/>
                <a:cs typeface="Arial"/>
              </a:rPr>
              <a:t>Effect size with flat prior</a:t>
            </a:r>
            <a:endParaRPr lang="en-US" sz="1400" dirty="0">
              <a:latin typeface="Arial"/>
              <a:cs typeface="Arial"/>
            </a:endParaRPr>
          </a:p>
        </p:txBody>
      </p:sp>
      <p:sp>
        <p:nvSpPr>
          <p:cNvPr id="40" name="TextBox 39"/>
          <p:cNvSpPr txBox="1"/>
          <p:nvPr/>
        </p:nvSpPr>
        <p:spPr>
          <a:xfrm>
            <a:off x="6697132" y="4427688"/>
            <a:ext cx="2376891" cy="523220"/>
          </a:xfrm>
          <a:prstGeom prst="rect">
            <a:avLst/>
          </a:prstGeom>
          <a:noFill/>
        </p:spPr>
        <p:txBody>
          <a:bodyPr wrap="square" rtlCol="0">
            <a:spAutoFit/>
          </a:bodyPr>
          <a:lstStyle/>
          <a:p>
            <a:r>
              <a:rPr lang="en-US" sz="1400" dirty="0" smtClean="0">
                <a:latin typeface="Arial"/>
                <a:cs typeface="Arial"/>
              </a:rPr>
              <a:t>Standard error of effect size with flat prior</a:t>
            </a:r>
            <a:endParaRPr lang="en-US" sz="1400" dirty="0">
              <a:latin typeface="Arial"/>
              <a:cs typeface="Arial"/>
            </a:endParaRPr>
          </a:p>
        </p:txBody>
      </p:sp>
      <p:sp>
        <p:nvSpPr>
          <p:cNvPr id="41" name="TextBox 40"/>
          <p:cNvSpPr txBox="1"/>
          <p:nvPr/>
        </p:nvSpPr>
        <p:spPr>
          <a:xfrm>
            <a:off x="6713844" y="7872263"/>
            <a:ext cx="2376891" cy="523220"/>
          </a:xfrm>
          <a:prstGeom prst="rect">
            <a:avLst/>
          </a:prstGeom>
          <a:noFill/>
        </p:spPr>
        <p:txBody>
          <a:bodyPr wrap="square" rtlCol="0">
            <a:spAutoFit/>
          </a:bodyPr>
          <a:lstStyle/>
          <a:p>
            <a:r>
              <a:rPr lang="en-US" sz="1400" dirty="0" smtClean="0">
                <a:latin typeface="Arial"/>
                <a:cs typeface="Arial"/>
              </a:rPr>
              <a:t>Standardized effect size with flat prior</a:t>
            </a:r>
            <a:endParaRPr lang="en-US" sz="1400" dirty="0">
              <a:latin typeface="Arial"/>
              <a:cs typeface="Arial"/>
            </a:endParaRPr>
          </a:p>
        </p:txBody>
      </p:sp>
    </p:spTree>
    <p:extLst>
      <p:ext uri="{BB962C8B-B14F-4D97-AF65-F5344CB8AC3E}">
        <p14:creationId xmlns:p14="http://schemas.microsoft.com/office/powerpoint/2010/main" val="41394455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24198</TotalTime>
  <Words>757</Words>
  <Application>Microsoft Macintosh PowerPoint</Application>
  <PresentationFormat>Custom</PresentationFormat>
  <Paragraphs>86</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Calibri</vt:lpstr>
      <vt:lpstr>Cambria Math</vt:lpstr>
      <vt:lpstr>Helvetica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The Jackson Laboratory</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Xulong Wang</dc:creator>
  <cp:lastModifiedBy>Xulong Wang</cp:lastModifiedBy>
  <cp:revision>211</cp:revision>
  <dcterms:created xsi:type="dcterms:W3CDTF">2016-02-22T18:01:02Z</dcterms:created>
  <dcterms:modified xsi:type="dcterms:W3CDTF">2018-03-19T01:21:37Z</dcterms:modified>
</cp:coreProperties>
</file>

<file path=docProps/thumbnail.jpeg>
</file>